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6"/>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60"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Verdana" panose="020B060403050404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85" d="100"/>
          <a:sy n="85" d="100"/>
        </p:scale>
        <p:origin x="666"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1" d="100"/>
          <a:sy n="71" d="100"/>
        </p:scale>
        <p:origin x="322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296362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25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a:xfrm>
            <a:off x="0" y="0"/>
            <a:ext cx="2971800" cy="457200"/>
          </a:xfrm>
          <a:prstGeom prst="rect">
            <a:avLst/>
          </a:prstGeom>
        </p:spPr>
        <p:txBody>
          <a:bodyPr/>
          <a:lstStyle/>
          <a:p>
            <a:pPr>
              <a:defRPr/>
            </a:pPr>
            <a:r>
              <a:rPr lang="en-US" smtClean="0"/>
              <a:t>Programming in C#</a:t>
            </a:r>
          </a:p>
        </p:txBody>
      </p:sp>
      <p:sp>
        <p:nvSpPr>
          <p:cNvPr id="41987" name="Rectangle 7"/>
          <p:cNvSpPr>
            <a:spLocks noGrp="1" noChangeArrowheads="1"/>
          </p:cNvSpPr>
          <p:nvPr>
            <p:ph type="sldNum" sz="quarter" idx="5"/>
          </p:nvPr>
        </p:nvSpPr>
        <p:spPr>
          <a:xfrm>
            <a:off x="3884613" y="8685213"/>
            <a:ext cx="2971800" cy="457200"/>
          </a:xfrm>
          <a:prstGeom prst="rect">
            <a:avLst/>
          </a:prstGeom>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AE2366A1-ED4B-4875-B58A-7E6BAFD337D5}" type="slidenum">
              <a:rPr lang="en-US" altLang="en-US">
                <a:latin typeface="Arial" panose="020B0604020202020204" pitchFamily="34" charset="0"/>
              </a:rPr>
              <a:pPr eaLnBrk="1" hangingPunct="1"/>
              <a:t>33</a:t>
            </a:fld>
            <a:endParaRPr lang="en-US" altLang="en-US">
              <a:latin typeface="Arial" panose="020B0604020202020204" pitchFamily="34" charset="0"/>
            </a:endParaRPr>
          </a:p>
        </p:txBody>
      </p:sp>
      <p:sp>
        <p:nvSpPr>
          <p:cNvPr id="50180" name="Rectangle 2"/>
          <p:cNvSpPr>
            <a:spLocks noGrp="1" noRot="1" noChangeAspect="1" noChangeArrowheads="1" noTextEdit="1"/>
          </p:cNvSpPr>
          <p:nvPr>
            <p:ph type="sldImg"/>
          </p:nvPr>
        </p:nvSpPr>
        <p:spPr>
          <a:xfrm>
            <a:off x="381000" y="685800"/>
            <a:ext cx="6096000" cy="3429000"/>
          </a:xfrm>
          <a:ln/>
        </p:spPr>
      </p:sp>
      <p:sp>
        <p:nvSpPr>
          <p:cNvPr id="501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40631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4284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1506201" y="6492875"/>
            <a:ext cx="457200" cy="365125"/>
          </a:xfrm>
          <a:prstGeom prst="rect">
            <a:avLst/>
          </a:prstGeom>
          <a:noFill/>
          <a:ln>
            <a:noFill/>
          </a:ln>
        </p:spPr>
        <p:txBody>
          <a:bodyPr lIns="91425" tIns="45700" rIns="91425" bIns="45700" anchor="ctr" anchorCtr="0">
            <a:noAutofit/>
          </a:bodyPr>
          <a:lstStyle>
            <a:lvl1pPr algn="ctr">
              <a:defRPr sz="18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Introduction to ADO.NET / Session 04</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0481" y="20321"/>
            <a:ext cx="12115798" cy="6858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9" name="Shape 19"/>
          <p:cNvSpPr txBox="1">
            <a:spLocks noGrp="1"/>
          </p:cNvSpPr>
          <p:nvPr>
            <p:ph type="body" idx="1" hasCustomPrompt="1"/>
          </p:nvPr>
        </p:nvSpPr>
        <p:spPr>
          <a:xfrm>
            <a:off x="30480" y="762000"/>
            <a:ext cx="12115799" cy="54149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Wingdings" panose="05000000000000000000" pitchFamily="2" charset="2"/>
              <a:buChar char="Ø"/>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r>
              <a:rPr lang="en-US" dirty="0" smtClean="0"/>
              <a:t>  </a:t>
            </a:r>
            <a:endParaRPr dirty="0"/>
          </a:p>
        </p:txBody>
      </p:sp>
      <p:sp>
        <p:nvSpPr>
          <p:cNvPr id="22" name="Shape 22"/>
          <p:cNvSpPr txBox="1">
            <a:spLocks noGrp="1"/>
          </p:cNvSpPr>
          <p:nvPr>
            <p:ph type="sldNum" idx="12"/>
          </p:nvPr>
        </p:nvSpPr>
        <p:spPr>
          <a:xfrm>
            <a:off x="11582400" y="6457315"/>
            <a:ext cx="533399" cy="365125"/>
          </a:xfrm>
          <a:prstGeom prst="rect">
            <a:avLst/>
          </a:prstGeom>
          <a:noFill/>
          <a:ln>
            <a:noFill/>
          </a:ln>
        </p:spPr>
        <p:txBody>
          <a:bodyPr lIns="91425" tIns="45700" rIns="91425" bIns="45700" anchor="ctr" anchorCtr="0">
            <a:noAutofit/>
          </a:bodyPr>
          <a:lstStyle>
            <a:lvl1pPr algn="ctr">
              <a:defRPr sz="16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Introduction to ADO.NET / Session 04</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60" y="25400"/>
            <a:ext cx="12105640" cy="660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76200" y="838200"/>
            <a:ext cx="12039600" cy="53387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9"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Introduction to ADO.NET / Session 04</a:t>
            </a:r>
            <a:endParaRPr lang="en-US" dirty="0"/>
          </a:p>
        </p:txBody>
      </p:sp>
      <p:sp>
        <p:nvSpPr>
          <p:cNvPr id="10" name="Shape 10"/>
          <p:cNvSpPr txBox="1">
            <a:spLocks noGrp="1"/>
          </p:cNvSpPr>
          <p:nvPr>
            <p:ph type="sldNum" idx="12"/>
          </p:nvPr>
        </p:nvSpPr>
        <p:spPr>
          <a:xfrm>
            <a:off x="11506200" y="6497955"/>
            <a:ext cx="533399" cy="365125"/>
          </a:xfrm>
          <a:prstGeom prst="rect">
            <a:avLst/>
          </a:prstGeom>
          <a:noFill/>
          <a:ln>
            <a:noFill/>
          </a:ln>
        </p:spPr>
        <p:txBody>
          <a:bodyPr lIns="91425" tIns="45700" rIns="91425" bIns="45700" anchor="ctr" anchorCtr="0">
            <a:noAutofit/>
          </a:bodyPr>
          <a:lstStyle>
            <a:lvl1pPr algn="ctr">
              <a:defRPr sz="1600" b="1"/>
            </a:lvl1pPr>
          </a:lstStyle>
          <a:p>
            <a:pPr>
              <a:buSzPct val="25000"/>
            </a:pPr>
            <a:fld id="{00000000-1234-1234-1234-123412341234}" type="slidenum">
              <a:rPr lang="en-US" smtClean="0">
                <a:solidFill>
                  <a:srgbClr val="888888"/>
                </a:solidFill>
                <a:latin typeface="Calibri"/>
                <a:ea typeface="Calibri"/>
                <a:cs typeface="Calibri"/>
                <a:sym typeface="Calibri"/>
              </a:rPr>
              <a:pPr>
                <a:buSzPct val="25000"/>
              </a:pPr>
              <a:t>‹#›</a:t>
            </a:fld>
            <a:endParaRPr lang="en-US"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0"/>
            <a:ext cx="12368462" cy="6871366"/>
          </a:xfrm>
          <a:prstGeom prst="rect">
            <a:avLst/>
          </a:prstGeom>
          <a:noFill/>
          <a:ln>
            <a:noFill/>
          </a:ln>
        </p:spPr>
      </p:pic>
      <p:sp>
        <p:nvSpPr>
          <p:cNvPr id="85" name="Shape 85"/>
          <p:cNvSpPr/>
          <p:nvPr/>
        </p:nvSpPr>
        <p:spPr>
          <a:xfrm>
            <a:off x="838200" y="2232316"/>
            <a:ext cx="10891684" cy="1631215"/>
          </a:xfrm>
          <a:prstGeom prst="rect">
            <a:avLst/>
          </a:prstGeom>
          <a:noFill/>
          <a:ln>
            <a:noFill/>
          </a:ln>
        </p:spPr>
        <p:txBody>
          <a:bodyPr lIns="91425" tIns="45700" rIns="91425" bIns="45700" anchor="t" anchorCtr="0">
            <a:noAutofit/>
          </a:bodyPr>
          <a:lstStyle/>
          <a:p>
            <a:pPr lvl="0" algn="ctr">
              <a:buSzPct val="25000"/>
            </a:pPr>
            <a:r>
              <a:rPr lang="en-US" sz="4800" b="1" dirty="0" smtClean="0">
                <a:solidFill>
                  <a:schemeClr val="bg1"/>
                </a:solidFill>
              </a:rPr>
              <a:t>Session 04</a:t>
            </a:r>
            <a:endParaRPr lang="en-US" sz="4800" b="1" i="0" u="none" strike="noStrike" cap="none" dirty="0">
              <a:solidFill>
                <a:schemeClr val="bg1"/>
              </a:solidFill>
              <a:sym typeface="Arial"/>
            </a:endParaRPr>
          </a:p>
          <a:p>
            <a:pPr algn="ctr"/>
            <a:r>
              <a:rPr lang="en-US" altLang="en-US" sz="4000" dirty="0">
                <a:solidFill>
                  <a:schemeClr val="bg1"/>
                </a:solidFill>
              </a:rPr>
              <a:t>Introduction to ADO.NET</a:t>
            </a:r>
          </a:p>
          <a:p>
            <a:pPr algn="ctr"/>
            <a:r>
              <a:rPr lang="en-US" altLang="en-US" sz="4000" dirty="0">
                <a:solidFill>
                  <a:schemeClr val="bg1"/>
                </a:solidFill>
              </a:rPr>
              <a:t>Data Classes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t>Connected and Disconnected</a:t>
            </a:r>
          </a:p>
        </p:txBody>
      </p:sp>
      <p:pic>
        <p:nvPicPr>
          <p:cNvPr id="23555" name="Content Placeholder 5" descr="s.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905001"/>
            <a:ext cx="3390900" cy="3819525"/>
          </a:xfrm>
        </p:spPr>
      </p:pic>
      <p:pic>
        <p:nvPicPr>
          <p:cNvPr id="23556" name="Picture 6" descr="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819401"/>
            <a:ext cx="447675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Box 7"/>
          <p:cNvSpPr txBox="1">
            <a:spLocks noChangeArrowheads="1"/>
          </p:cNvSpPr>
          <p:nvPr/>
        </p:nvSpPr>
        <p:spPr bwMode="auto">
          <a:xfrm>
            <a:off x="2438400" y="5791201"/>
            <a:ext cx="3505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a:r>
              <a:rPr lang="en-US" altLang="en-US"/>
              <a:t>Connected Architecture</a:t>
            </a:r>
          </a:p>
        </p:txBody>
      </p:sp>
      <p:sp>
        <p:nvSpPr>
          <p:cNvPr id="23558" name="TextBox 8"/>
          <p:cNvSpPr txBox="1">
            <a:spLocks noChangeArrowheads="1"/>
          </p:cNvSpPr>
          <p:nvPr/>
        </p:nvSpPr>
        <p:spPr bwMode="auto">
          <a:xfrm>
            <a:off x="6553200" y="4495801"/>
            <a:ext cx="35052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algn="ctr"/>
            <a:r>
              <a:rPr lang="en-US" altLang="en-US"/>
              <a:t>Disconnected Architecture</a:t>
            </a:r>
          </a:p>
        </p:txBody>
      </p:sp>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11893979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mtClean="0"/>
              <a:t>.NET Data Providers</a:t>
            </a:r>
          </a:p>
        </p:txBody>
      </p:sp>
      <p:sp>
        <p:nvSpPr>
          <p:cNvPr id="24579" name="Content Placeholder 2"/>
          <p:cNvSpPr>
            <a:spLocks noGrp="1"/>
          </p:cNvSpPr>
          <p:nvPr>
            <p:ph idx="1"/>
          </p:nvPr>
        </p:nvSpPr>
        <p:spPr/>
        <p:txBody>
          <a:bodyPr/>
          <a:lstStyle/>
          <a:p>
            <a:r>
              <a:rPr lang="en-US" altLang="en-US" smtClean="0"/>
              <a:t>Data Providers are used for providing and maintaining connection to the database. They are a set of related components that work together to provide data in an efficient manner. </a:t>
            </a:r>
          </a:p>
        </p:txBody>
      </p:sp>
      <p:pic>
        <p:nvPicPr>
          <p:cNvPr id="245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429000"/>
            <a:ext cx="41338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3642633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mtClean="0"/>
              <a:t>“System.Data” Namespace</a:t>
            </a:r>
          </a:p>
        </p:txBody>
      </p:sp>
      <p:sp>
        <p:nvSpPr>
          <p:cNvPr id="25603" name="Content Placeholder 2"/>
          <p:cNvSpPr>
            <a:spLocks noGrp="1"/>
          </p:cNvSpPr>
          <p:nvPr>
            <p:ph idx="1"/>
          </p:nvPr>
        </p:nvSpPr>
        <p:spPr/>
        <p:txBody>
          <a:bodyPr/>
          <a:lstStyle/>
          <a:p>
            <a:endParaRPr lang="en-US" altLang="en-US" smtClean="0"/>
          </a:p>
        </p:txBody>
      </p:sp>
      <p:pic>
        <p:nvPicPr>
          <p:cNvPr id="2560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00200"/>
            <a:ext cx="535463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5282340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t>Choosing Data Provider</a:t>
            </a:r>
          </a:p>
        </p:txBody>
      </p:sp>
      <p:pic>
        <p:nvPicPr>
          <p:cNvPr id="26627" name="Content Placeholder 5" descr="s.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57400" y="2043114"/>
            <a:ext cx="8077200" cy="3152775"/>
          </a:xfrm>
        </p:spPr>
      </p:pic>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2808750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smtClean="0"/>
              <a:t>Data Access Components</a:t>
            </a:r>
          </a:p>
        </p:txBody>
      </p:sp>
      <p:sp>
        <p:nvSpPr>
          <p:cNvPr id="27651" name="Content Placeholder 2"/>
          <p:cNvSpPr>
            <a:spLocks noGrp="1"/>
          </p:cNvSpPr>
          <p:nvPr>
            <p:ph idx="1"/>
          </p:nvPr>
        </p:nvSpPr>
        <p:spPr/>
        <p:txBody>
          <a:bodyPr/>
          <a:lstStyle/>
          <a:p>
            <a:endParaRPr lang="en-US" altLang="en-US" smtClean="0"/>
          </a:p>
        </p:txBody>
      </p:sp>
      <p:grpSp>
        <p:nvGrpSpPr>
          <p:cNvPr id="27652" name="Group 31"/>
          <p:cNvGrpSpPr>
            <a:grpSpLocks/>
          </p:cNvGrpSpPr>
          <p:nvPr/>
        </p:nvGrpSpPr>
        <p:grpSpPr bwMode="auto">
          <a:xfrm>
            <a:off x="2514600" y="1600200"/>
            <a:ext cx="7239000" cy="4764088"/>
            <a:chOff x="-1768475" y="609600"/>
            <a:chExt cx="7897813" cy="5167313"/>
          </a:xfrm>
        </p:grpSpPr>
        <p:sp>
          <p:nvSpPr>
            <p:cNvPr id="40" name="AutoShape 38"/>
            <p:cNvSpPr>
              <a:spLocks noChangeArrowheads="1"/>
            </p:cNvSpPr>
            <p:nvPr/>
          </p:nvSpPr>
          <p:spPr bwMode="auto">
            <a:xfrm>
              <a:off x="-459101" y="4876378"/>
              <a:ext cx="1595151" cy="900535"/>
            </a:xfrm>
            <a:prstGeom prst="can">
              <a:avLst>
                <a:gd name="adj" fmla="val 32981"/>
              </a:avLst>
            </a:prstGeom>
            <a:gradFill rotWithShape="0">
              <a:gsLst>
                <a:gs pos="0">
                  <a:srgbClr val="6590FD">
                    <a:gamma/>
                    <a:shade val="66275"/>
                    <a:invGamma/>
                  </a:srgbClr>
                </a:gs>
                <a:gs pos="50000">
                  <a:srgbClr val="6590FD"/>
                </a:gs>
                <a:gs pos="100000">
                  <a:srgbClr val="6590FD">
                    <a:gamma/>
                    <a:shade val="66275"/>
                    <a:invGamma/>
                  </a:srgbClr>
                </a:gs>
              </a:gsLst>
              <a:lin ang="0" scaled="1"/>
            </a:gradFill>
            <a:ln w="12700" cap="rnd">
              <a:solidFill>
                <a:srgbClr val="333399"/>
              </a:solidFill>
              <a:round/>
              <a:headEnd/>
              <a:tailEnd/>
            </a:ln>
            <a:effectLst>
              <a:outerShdw dist="63500" dir="3187806" algn="ctr" rotWithShape="0">
                <a:srgbClr val="B2B2B2"/>
              </a:outerShdw>
            </a:effectLst>
          </p:spPr>
          <p:txBody>
            <a:bodyPr tIns="91440" anchor="ctr"/>
            <a:lstStyle/>
            <a:p>
              <a:pPr algn="ctr">
                <a:defRPr/>
              </a:pPr>
              <a:r>
                <a:rPr lang="en-US" sz="1600" b="1">
                  <a:solidFill>
                    <a:schemeClr val="bg1"/>
                  </a:solidFill>
                  <a:effectLst>
                    <a:outerShdw blurRad="38100" dist="38100" dir="2700000" algn="tl">
                      <a:srgbClr val="000000"/>
                    </a:outerShdw>
                  </a:effectLst>
                  <a:cs typeface="+mn-cs"/>
                </a:rPr>
                <a:t>Database</a:t>
              </a:r>
              <a:endParaRPr lang="en-US" sz="1600">
                <a:latin typeface="Arial" pitchFamily="34" charset="0"/>
                <a:cs typeface="+mn-cs"/>
              </a:endParaRPr>
            </a:p>
          </p:txBody>
        </p:sp>
        <p:sp>
          <p:nvSpPr>
            <p:cNvPr id="41" name="AutoShape 39"/>
            <p:cNvSpPr>
              <a:spLocks noChangeArrowheads="1"/>
            </p:cNvSpPr>
            <p:nvPr/>
          </p:nvSpPr>
          <p:spPr bwMode="auto">
            <a:xfrm>
              <a:off x="-1768475" y="838608"/>
              <a:ext cx="4213899" cy="3503992"/>
            </a:xfrm>
            <a:prstGeom prst="roundRect">
              <a:avLst>
                <a:gd name="adj" fmla="val 5977"/>
              </a:avLst>
            </a:prstGeom>
            <a:gradFill rotWithShape="0">
              <a:gsLst>
                <a:gs pos="0">
                  <a:srgbClr val="FFFFCC"/>
                </a:gs>
                <a:gs pos="100000">
                  <a:srgbClr val="FFFFFF"/>
                </a:gs>
              </a:gsLst>
              <a:lin ang="0" scaled="1"/>
            </a:gradFill>
            <a:ln w="9525">
              <a:solidFill>
                <a:srgbClr val="333399"/>
              </a:solidFill>
              <a:round/>
              <a:headEnd/>
              <a:tailEnd/>
            </a:ln>
            <a:effectLst>
              <a:outerShdw dist="53882" dir="2700000" algn="ctr" rotWithShape="0">
                <a:srgbClr val="C0C0C0"/>
              </a:outerShdw>
            </a:effectLst>
          </p:spPr>
          <p:txBody>
            <a:bodyPr wrap="none"/>
            <a:lstStyle/>
            <a:p>
              <a:pPr>
                <a:defRPr/>
              </a:pPr>
              <a:r>
                <a:rPr lang="en-US" sz="1600">
                  <a:cs typeface="+mn-cs"/>
                </a:rPr>
                <a:t>.NET Data Provider</a:t>
              </a:r>
              <a:endParaRPr lang="en-US" sz="1600">
                <a:latin typeface="Arial" pitchFamily="34" charset="0"/>
                <a:cs typeface="+mn-cs"/>
              </a:endParaRPr>
            </a:p>
          </p:txBody>
        </p:sp>
        <p:grpSp>
          <p:nvGrpSpPr>
            <p:cNvPr id="27655" name="Group 40"/>
            <p:cNvGrpSpPr>
              <a:grpSpLocks/>
            </p:cNvGrpSpPr>
            <p:nvPr/>
          </p:nvGrpSpPr>
          <p:grpSpPr bwMode="auto">
            <a:xfrm>
              <a:off x="-1643063" y="1371600"/>
              <a:ext cx="1508125" cy="2743200"/>
              <a:chOff x="406" y="1248"/>
              <a:chExt cx="950" cy="1728"/>
            </a:xfrm>
          </p:grpSpPr>
          <p:sp>
            <p:nvSpPr>
              <p:cNvPr id="43" name="AutoShape 41"/>
              <p:cNvSpPr>
                <a:spLocks noChangeArrowheads="1"/>
              </p:cNvSpPr>
              <p:nvPr/>
            </p:nvSpPr>
            <p:spPr bwMode="auto">
              <a:xfrm>
                <a:off x="406" y="1248"/>
                <a:ext cx="950" cy="576"/>
              </a:xfrm>
              <a:prstGeom prst="roundRect">
                <a:avLst>
                  <a:gd name="adj" fmla="val 10255"/>
                </a:avLst>
              </a:prstGeom>
              <a:gradFill rotWithShape="0">
                <a:gsLst>
                  <a:gs pos="0">
                    <a:srgbClr val="99CCFF">
                      <a:gamma/>
                      <a:tint val="4314"/>
                      <a:invGamma/>
                    </a:srgbClr>
                  </a:gs>
                  <a:gs pos="100000">
                    <a:srgbClr val="99CCFF"/>
                  </a:gs>
                </a:gsLst>
                <a:lin ang="5400000" scaled="1"/>
              </a:gradFill>
              <a:ln w="9525" algn="ctr">
                <a:solidFill>
                  <a:srgbClr val="0033CC"/>
                </a:solidFill>
                <a:round/>
                <a:headEnd/>
                <a:tailEnd/>
              </a:ln>
              <a:effectLst>
                <a:outerShdw dist="53882" dir="2700000" algn="ctr" rotWithShape="0">
                  <a:srgbClr val="969696"/>
                </a:outerShdw>
              </a:effectLst>
            </p:spPr>
            <p:txBody>
              <a:bodyPr wrap="none" tIns="27432" bIns="27432"/>
              <a:lstStyle/>
              <a:p>
                <a:pPr>
                  <a:defRPr/>
                </a:pPr>
                <a:r>
                  <a:rPr lang="en-US" sz="1600">
                    <a:solidFill>
                      <a:srgbClr val="3333CC"/>
                    </a:solidFill>
                    <a:cs typeface="+mn-cs"/>
                  </a:rPr>
                  <a:t>Connection</a:t>
                </a:r>
                <a:endParaRPr lang="en-US" sz="1600">
                  <a:latin typeface="Arial" pitchFamily="34" charset="0"/>
                  <a:cs typeface="+mn-cs"/>
                </a:endParaRPr>
              </a:p>
            </p:txBody>
          </p:sp>
          <p:sp>
            <p:nvSpPr>
              <p:cNvPr id="44" name="AutoShape 42"/>
              <p:cNvSpPr>
                <a:spLocks noChangeArrowheads="1"/>
              </p:cNvSpPr>
              <p:nvPr/>
            </p:nvSpPr>
            <p:spPr bwMode="auto">
              <a:xfrm>
                <a:off x="447" y="1488"/>
                <a:ext cx="842" cy="292"/>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lgn="ctr">
                  <a:defRPr/>
                </a:pPr>
                <a:r>
                  <a:rPr lang="en-US">
                    <a:cs typeface="+mn-cs"/>
                  </a:rPr>
                  <a:t>Transaction</a:t>
                </a:r>
                <a:endParaRPr lang="en-US" sz="1600">
                  <a:latin typeface="Arial" pitchFamily="34" charset="0"/>
                  <a:cs typeface="+mn-cs"/>
                </a:endParaRPr>
              </a:p>
            </p:txBody>
          </p:sp>
          <p:sp>
            <p:nvSpPr>
              <p:cNvPr id="45" name="AutoShape 43"/>
              <p:cNvSpPr>
                <a:spLocks noChangeArrowheads="1"/>
              </p:cNvSpPr>
              <p:nvPr/>
            </p:nvSpPr>
            <p:spPr bwMode="auto">
              <a:xfrm>
                <a:off x="406" y="1972"/>
                <a:ext cx="950" cy="576"/>
              </a:xfrm>
              <a:prstGeom prst="roundRect">
                <a:avLst>
                  <a:gd name="adj" fmla="val 10255"/>
                </a:avLst>
              </a:prstGeom>
              <a:gradFill rotWithShape="0">
                <a:gsLst>
                  <a:gs pos="0">
                    <a:srgbClr val="99CCFF">
                      <a:gamma/>
                      <a:tint val="4314"/>
                      <a:invGamma/>
                    </a:srgbClr>
                  </a:gs>
                  <a:gs pos="100000">
                    <a:srgbClr val="99CCFF"/>
                  </a:gs>
                </a:gsLst>
                <a:lin ang="5400000" scaled="1"/>
              </a:gradFill>
              <a:ln w="9525" algn="ctr">
                <a:solidFill>
                  <a:srgbClr val="0033CC"/>
                </a:solidFill>
                <a:round/>
                <a:headEnd/>
                <a:tailEnd/>
              </a:ln>
              <a:effectLst>
                <a:outerShdw dist="53882" dir="2700000" algn="ctr" rotWithShape="0">
                  <a:srgbClr val="969696"/>
                </a:outerShdw>
              </a:effectLst>
            </p:spPr>
            <p:txBody>
              <a:bodyPr wrap="none" tIns="27432" bIns="27432"/>
              <a:lstStyle/>
              <a:p>
                <a:pPr>
                  <a:defRPr/>
                </a:pPr>
                <a:r>
                  <a:rPr lang="en-US" sz="1600">
                    <a:solidFill>
                      <a:srgbClr val="3333CC"/>
                    </a:solidFill>
                    <a:cs typeface="+mn-cs"/>
                  </a:rPr>
                  <a:t>Command</a:t>
                </a:r>
                <a:endParaRPr lang="en-US" sz="1600">
                  <a:latin typeface="Arial" pitchFamily="34" charset="0"/>
                  <a:cs typeface="+mn-cs"/>
                </a:endParaRPr>
              </a:p>
            </p:txBody>
          </p:sp>
          <p:sp>
            <p:nvSpPr>
              <p:cNvPr id="46" name="AutoShape 44"/>
              <p:cNvSpPr>
                <a:spLocks noChangeArrowheads="1"/>
              </p:cNvSpPr>
              <p:nvPr/>
            </p:nvSpPr>
            <p:spPr bwMode="auto">
              <a:xfrm>
                <a:off x="447" y="2208"/>
                <a:ext cx="842" cy="289"/>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lgn="ctr">
                  <a:defRPr/>
                </a:pPr>
                <a:r>
                  <a:rPr lang="en-US">
                    <a:cs typeface="+mn-cs"/>
                  </a:rPr>
                  <a:t>Parameters</a:t>
                </a:r>
                <a:endParaRPr lang="en-US" sz="1600">
                  <a:latin typeface="Arial" pitchFamily="34" charset="0"/>
                  <a:cs typeface="+mn-cs"/>
                </a:endParaRPr>
              </a:p>
            </p:txBody>
          </p:sp>
          <p:sp>
            <p:nvSpPr>
              <p:cNvPr id="47" name="AutoShape 45"/>
              <p:cNvSpPr>
                <a:spLocks noChangeArrowheads="1"/>
              </p:cNvSpPr>
              <p:nvPr/>
            </p:nvSpPr>
            <p:spPr bwMode="auto">
              <a:xfrm>
                <a:off x="406" y="2640"/>
                <a:ext cx="950" cy="336"/>
              </a:xfrm>
              <a:prstGeom prst="roundRect">
                <a:avLst>
                  <a:gd name="adj" fmla="val 10255"/>
                </a:avLst>
              </a:prstGeom>
              <a:gradFill rotWithShape="0">
                <a:gsLst>
                  <a:gs pos="0">
                    <a:srgbClr val="99CCFF">
                      <a:gamma/>
                      <a:tint val="4314"/>
                      <a:invGamma/>
                    </a:srgbClr>
                  </a:gs>
                  <a:gs pos="100000">
                    <a:srgbClr val="99CCFF"/>
                  </a:gs>
                </a:gsLst>
                <a:lin ang="5400000" scaled="1"/>
              </a:gradFill>
              <a:ln w="9525" algn="ctr">
                <a:solidFill>
                  <a:srgbClr val="0033CC"/>
                </a:solidFill>
                <a:round/>
                <a:headEnd/>
                <a:tailEnd/>
              </a:ln>
              <a:effectLst>
                <a:outerShdw dist="53882" dir="2700000" algn="ctr" rotWithShape="0">
                  <a:srgbClr val="969696"/>
                </a:outerShdw>
              </a:effectLst>
            </p:spPr>
            <p:txBody>
              <a:bodyPr wrap="none" tIns="27432" bIns="27432" anchor="ctr"/>
              <a:lstStyle/>
              <a:p>
                <a:pPr algn="ctr">
                  <a:defRPr/>
                </a:pPr>
                <a:r>
                  <a:rPr lang="en-US" sz="1600">
                    <a:solidFill>
                      <a:srgbClr val="3333CC"/>
                    </a:solidFill>
                    <a:cs typeface="+mn-cs"/>
                  </a:rPr>
                  <a:t>DataReader</a:t>
                </a:r>
                <a:endParaRPr lang="en-US" sz="1600">
                  <a:latin typeface="Arial" pitchFamily="34" charset="0"/>
                  <a:cs typeface="+mn-cs"/>
                </a:endParaRPr>
              </a:p>
            </p:txBody>
          </p:sp>
        </p:grpSp>
        <p:grpSp>
          <p:nvGrpSpPr>
            <p:cNvPr id="27656" name="Group 46"/>
            <p:cNvGrpSpPr>
              <a:grpSpLocks/>
            </p:cNvGrpSpPr>
            <p:nvPr/>
          </p:nvGrpSpPr>
          <p:grpSpPr bwMode="auto">
            <a:xfrm>
              <a:off x="69850" y="1371600"/>
              <a:ext cx="1916113" cy="2743200"/>
              <a:chOff x="1526" y="1248"/>
              <a:chExt cx="1207" cy="1728"/>
            </a:xfrm>
          </p:grpSpPr>
          <p:sp>
            <p:nvSpPr>
              <p:cNvPr id="49" name="AutoShape 47"/>
              <p:cNvSpPr>
                <a:spLocks noChangeArrowheads="1"/>
              </p:cNvSpPr>
              <p:nvPr/>
            </p:nvSpPr>
            <p:spPr bwMode="auto">
              <a:xfrm>
                <a:off x="1526" y="1248"/>
                <a:ext cx="1214" cy="1728"/>
              </a:xfrm>
              <a:prstGeom prst="roundRect">
                <a:avLst>
                  <a:gd name="adj" fmla="val 7861"/>
                </a:avLst>
              </a:prstGeom>
              <a:gradFill rotWithShape="0">
                <a:gsLst>
                  <a:gs pos="0">
                    <a:srgbClr val="99CCFF">
                      <a:gamma/>
                      <a:tint val="4314"/>
                      <a:invGamma/>
                    </a:srgbClr>
                  </a:gs>
                  <a:gs pos="100000">
                    <a:srgbClr val="99CCFF"/>
                  </a:gs>
                </a:gsLst>
                <a:lin ang="5400000" scaled="1"/>
              </a:gradFill>
              <a:ln w="9525" algn="ctr">
                <a:solidFill>
                  <a:srgbClr val="0033CC"/>
                </a:solidFill>
                <a:round/>
                <a:headEnd/>
                <a:tailEnd/>
              </a:ln>
              <a:effectLst>
                <a:outerShdw dist="53882" dir="2700000" algn="ctr" rotWithShape="0">
                  <a:srgbClr val="969696"/>
                </a:outerShdw>
              </a:effectLst>
            </p:spPr>
            <p:txBody>
              <a:bodyPr wrap="none" tIns="27432" bIns="27432"/>
              <a:lstStyle/>
              <a:p>
                <a:pPr>
                  <a:defRPr/>
                </a:pPr>
                <a:r>
                  <a:rPr lang="en-US" sz="1600">
                    <a:solidFill>
                      <a:srgbClr val="3333CC"/>
                    </a:solidFill>
                    <a:cs typeface="+mn-cs"/>
                  </a:rPr>
                  <a:t>DataAdapter</a:t>
                </a:r>
                <a:endParaRPr lang="en-US" sz="1600">
                  <a:latin typeface="Arial" pitchFamily="34" charset="0"/>
                  <a:cs typeface="+mn-cs"/>
                </a:endParaRPr>
              </a:p>
            </p:txBody>
          </p:sp>
          <p:sp>
            <p:nvSpPr>
              <p:cNvPr id="50" name="AutoShape 48"/>
              <p:cNvSpPr>
                <a:spLocks noChangeArrowheads="1"/>
              </p:cNvSpPr>
              <p:nvPr/>
            </p:nvSpPr>
            <p:spPr bwMode="auto">
              <a:xfrm>
                <a:off x="1578" y="1537"/>
                <a:ext cx="1103" cy="287"/>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lgn="ctr">
                  <a:defRPr/>
                </a:pPr>
                <a:r>
                  <a:rPr lang="en-US">
                    <a:cs typeface="+mn-cs"/>
                  </a:rPr>
                  <a:t>SelectCommand</a:t>
                </a:r>
                <a:endParaRPr lang="en-US" sz="1600">
                  <a:latin typeface="Arial" pitchFamily="34" charset="0"/>
                  <a:cs typeface="+mn-cs"/>
                </a:endParaRPr>
              </a:p>
            </p:txBody>
          </p:sp>
          <p:sp>
            <p:nvSpPr>
              <p:cNvPr id="51" name="AutoShape 49"/>
              <p:cNvSpPr>
                <a:spLocks noChangeArrowheads="1"/>
              </p:cNvSpPr>
              <p:nvPr/>
            </p:nvSpPr>
            <p:spPr bwMode="auto">
              <a:xfrm>
                <a:off x="1578" y="1899"/>
                <a:ext cx="1103" cy="290"/>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lgn="ctr">
                  <a:defRPr/>
                </a:pPr>
                <a:r>
                  <a:rPr lang="en-US">
                    <a:cs typeface="+mn-cs"/>
                  </a:rPr>
                  <a:t>InsertCommand</a:t>
                </a:r>
                <a:endParaRPr lang="en-US" sz="1600">
                  <a:latin typeface="Arial" pitchFamily="34" charset="0"/>
                  <a:cs typeface="+mn-cs"/>
                </a:endParaRPr>
              </a:p>
            </p:txBody>
          </p:sp>
          <p:sp>
            <p:nvSpPr>
              <p:cNvPr id="52" name="AutoShape 50"/>
              <p:cNvSpPr>
                <a:spLocks noChangeArrowheads="1"/>
              </p:cNvSpPr>
              <p:nvPr/>
            </p:nvSpPr>
            <p:spPr bwMode="auto">
              <a:xfrm>
                <a:off x="1578" y="2266"/>
                <a:ext cx="1103" cy="284"/>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lgn="ctr">
                  <a:defRPr/>
                </a:pPr>
                <a:r>
                  <a:rPr lang="en-US">
                    <a:cs typeface="+mn-cs"/>
                  </a:rPr>
                  <a:t>UpdateCommand</a:t>
                </a:r>
                <a:endParaRPr lang="en-US" sz="1600">
                  <a:latin typeface="Arial" pitchFamily="34" charset="0"/>
                  <a:cs typeface="+mn-cs"/>
                </a:endParaRPr>
              </a:p>
            </p:txBody>
          </p:sp>
          <p:sp>
            <p:nvSpPr>
              <p:cNvPr id="53" name="AutoShape 51"/>
              <p:cNvSpPr>
                <a:spLocks noChangeArrowheads="1"/>
              </p:cNvSpPr>
              <p:nvPr/>
            </p:nvSpPr>
            <p:spPr bwMode="auto">
              <a:xfrm>
                <a:off x="1578" y="2625"/>
                <a:ext cx="1103" cy="294"/>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lgn="ctr">
                  <a:defRPr/>
                </a:pPr>
                <a:r>
                  <a:rPr lang="en-US">
                    <a:cs typeface="+mn-cs"/>
                  </a:rPr>
                  <a:t>DeleteCommand</a:t>
                </a:r>
                <a:endParaRPr lang="en-US" sz="1600">
                  <a:latin typeface="Arial" pitchFamily="34" charset="0"/>
                  <a:cs typeface="+mn-cs"/>
                </a:endParaRPr>
              </a:p>
            </p:txBody>
          </p:sp>
        </p:grpSp>
        <p:sp>
          <p:nvSpPr>
            <p:cNvPr id="27657" name="Line 52"/>
            <p:cNvSpPr>
              <a:spLocks noChangeShapeType="1"/>
            </p:cNvSpPr>
            <p:nvPr/>
          </p:nvSpPr>
          <p:spPr bwMode="auto">
            <a:xfrm>
              <a:off x="338138" y="4343400"/>
              <a:ext cx="0" cy="762000"/>
            </a:xfrm>
            <a:prstGeom prst="line">
              <a:avLst/>
            </a:prstGeom>
            <a:noFill/>
            <a:ln w="38100">
              <a:solidFill>
                <a:schemeClr val="tx1"/>
              </a:solidFill>
              <a:round/>
              <a:headEnd type="stealth" w="lg" len="lg"/>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27658" name="Line 53"/>
            <p:cNvSpPr>
              <a:spLocks noChangeShapeType="1"/>
            </p:cNvSpPr>
            <p:nvPr/>
          </p:nvSpPr>
          <p:spPr bwMode="auto">
            <a:xfrm>
              <a:off x="4605338" y="4568825"/>
              <a:ext cx="0" cy="765175"/>
            </a:xfrm>
            <a:prstGeom prst="line">
              <a:avLst/>
            </a:prstGeom>
            <a:noFill/>
            <a:ln w="38100">
              <a:solidFill>
                <a:schemeClr val="tx1"/>
              </a:solidFill>
              <a:prstDash val="sysDot"/>
              <a:round/>
              <a:headEnd type="stealth" w="lg" len="lg"/>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56" name="AutoShape 37"/>
            <p:cNvSpPr>
              <a:spLocks noChangeArrowheads="1"/>
            </p:cNvSpPr>
            <p:nvPr/>
          </p:nvSpPr>
          <p:spPr bwMode="auto">
            <a:xfrm>
              <a:off x="2895738" y="609600"/>
              <a:ext cx="3233600" cy="4774728"/>
            </a:xfrm>
            <a:prstGeom prst="roundRect">
              <a:avLst>
                <a:gd name="adj" fmla="val 4634"/>
              </a:avLst>
            </a:prstGeom>
            <a:gradFill rotWithShape="0">
              <a:gsLst>
                <a:gs pos="0">
                  <a:srgbClr val="99CCFF">
                    <a:gamma/>
                    <a:tint val="4314"/>
                    <a:invGamma/>
                  </a:srgbClr>
                </a:gs>
                <a:gs pos="100000">
                  <a:srgbClr val="99CCFF"/>
                </a:gs>
              </a:gsLst>
              <a:lin ang="5400000" scaled="1"/>
            </a:gradFill>
            <a:ln w="9525" algn="ctr">
              <a:solidFill>
                <a:srgbClr val="0033CC"/>
              </a:solidFill>
              <a:round/>
              <a:headEnd/>
              <a:tailEnd/>
            </a:ln>
            <a:effectLst>
              <a:outerShdw dist="53882" dir="2700000" algn="ctr" rotWithShape="0">
                <a:srgbClr val="969696"/>
              </a:outerShdw>
            </a:effectLst>
          </p:spPr>
          <p:txBody>
            <a:bodyPr wrap="none" tIns="27432" bIns="27432"/>
            <a:lstStyle/>
            <a:p>
              <a:pPr>
                <a:defRPr/>
              </a:pPr>
              <a:r>
                <a:rPr lang="en-US" sz="1600">
                  <a:solidFill>
                    <a:srgbClr val="3333CC"/>
                  </a:solidFill>
                  <a:cs typeface="+mn-cs"/>
                </a:rPr>
                <a:t>DataSet</a:t>
              </a:r>
              <a:endParaRPr lang="en-US" sz="1600">
                <a:latin typeface="Arial" pitchFamily="34" charset="0"/>
                <a:cs typeface="+mn-cs"/>
              </a:endParaRPr>
            </a:p>
          </p:txBody>
        </p:sp>
        <p:sp>
          <p:nvSpPr>
            <p:cNvPr id="57" name="AutoShape 55"/>
            <p:cNvSpPr>
              <a:spLocks noChangeArrowheads="1"/>
            </p:cNvSpPr>
            <p:nvPr/>
          </p:nvSpPr>
          <p:spPr bwMode="auto">
            <a:xfrm>
              <a:off x="3036028" y="990132"/>
              <a:ext cx="2954752" cy="3429952"/>
            </a:xfrm>
            <a:prstGeom prst="roundRect">
              <a:avLst>
                <a:gd name="adj" fmla="val 5458"/>
              </a:avLst>
            </a:prstGeom>
            <a:gradFill rotWithShape="0">
              <a:gsLst>
                <a:gs pos="0">
                  <a:srgbClr val="FFFFCC"/>
                </a:gs>
                <a:gs pos="100000">
                  <a:srgbClr val="FFFFFF"/>
                </a:gs>
              </a:gsLst>
              <a:lin ang="0" scaled="1"/>
            </a:gradFill>
            <a:ln w="9525">
              <a:solidFill>
                <a:srgbClr val="333399"/>
              </a:solidFill>
              <a:round/>
              <a:headEnd/>
              <a:tailEnd/>
            </a:ln>
            <a:effectLst>
              <a:outerShdw dist="53882" dir="2700000" algn="ctr" rotWithShape="0">
                <a:srgbClr val="C0C0C0"/>
              </a:outerShdw>
            </a:effectLst>
          </p:spPr>
          <p:txBody>
            <a:bodyPr wrap="none"/>
            <a:lstStyle/>
            <a:p>
              <a:pPr>
                <a:defRPr/>
              </a:pPr>
              <a:r>
                <a:rPr lang="en-US" sz="1600">
                  <a:cs typeface="+mn-cs"/>
                </a:rPr>
                <a:t>DataTableCollection</a:t>
              </a:r>
              <a:endParaRPr lang="en-US" sz="1600">
                <a:latin typeface="Arial" pitchFamily="34" charset="0"/>
                <a:cs typeface="+mn-cs"/>
              </a:endParaRPr>
            </a:p>
          </p:txBody>
        </p:sp>
        <p:sp>
          <p:nvSpPr>
            <p:cNvPr id="58" name="AutoShape 56"/>
            <p:cNvSpPr>
              <a:spLocks noChangeArrowheads="1"/>
            </p:cNvSpPr>
            <p:nvPr/>
          </p:nvSpPr>
          <p:spPr bwMode="auto">
            <a:xfrm>
              <a:off x="3188442" y="1523910"/>
              <a:ext cx="2649924" cy="2133388"/>
            </a:xfrm>
            <a:prstGeom prst="roundRect">
              <a:avLst>
                <a:gd name="adj" fmla="val 7861"/>
              </a:avLst>
            </a:prstGeom>
            <a:gradFill rotWithShape="0">
              <a:gsLst>
                <a:gs pos="0">
                  <a:srgbClr val="99CCFF">
                    <a:gamma/>
                    <a:tint val="4314"/>
                    <a:invGamma/>
                  </a:srgbClr>
                </a:gs>
                <a:gs pos="100000">
                  <a:srgbClr val="99CCFF"/>
                </a:gs>
              </a:gsLst>
              <a:lin ang="5400000" scaled="1"/>
            </a:gradFill>
            <a:ln w="9525" algn="ctr">
              <a:solidFill>
                <a:srgbClr val="0033CC"/>
              </a:solidFill>
              <a:round/>
              <a:headEnd/>
              <a:tailEnd/>
            </a:ln>
            <a:effectLst>
              <a:outerShdw dist="53882" dir="2700000" algn="ctr" rotWithShape="0">
                <a:srgbClr val="969696"/>
              </a:outerShdw>
            </a:effectLst>
          </p:spPr>
          <p:txBody>
            <a:bodyPr wrap="none" tIns="27432" bIns="27432"/>
            <a:lstStyle/>
            <a:p>
              <a:pPr>
                <a:defRPr/>
              </a:pPr>
              <a:r>
                <a:rPr lang="en-US" sz="1600">
                  <a:solidFill>
                    <a:srgbClr val="3333CC"/>
                  </a:solidFill>
                  <a:cs typeface="+mn-cs"/>
                </a:rPr>
                <a:t>DataTable</a:t>
              </a:r>
              <a:endParaRPr lang="en-US" sz="1600">
                <a:latin typeface="Arial" pitchFamily="34" charset="0"/>
                <a:cs typeface="+mn-cs"/>
              </a:endParaRPr>
            </a:p>
          </p:txBody>
        </p:sp>
        <p:sp>
          <p:nvSpPr>
            <p:cNvPr id="59" name="AutoShape 57"/>
            <p:cNvSpPr>
              <a:spLocks noChangeArrowheads="1"/>
            </p:cNvSpPr>
            <p:nvPr/>
          </p:nvSpPr>
          <p:spPr bwMode="auto">
            <a:xfrm>
              <a:off x="3340856" y="1981926"/>
              <a:ext cx="2345096" cy="456293"/>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lgn="ctr">
                <a:defRPr/>
              </a:pPr>
              <a:r>
                <a:rPr lang="en-US" dirty="0" err="1">
                  <a:cs typeface="+mn-cs"/>
                </a:rPr>
                <a:t>DataRowCollection</a:t>
              </a:r>
              <a:endParaRPr lang="en-US" sz="1600" dirty="0">
                <a:latin typeface="Arial" pitchFamily="34" charset="0"/>
                <a:cs typeface="+mn-cs"/>
              </a:endParaRPr>
            </a:p>
          </p:txBody>
        </p:sp>
        <p:sp>
          <p:nvSpPr>
            <p:cNvPr id="60" name="AutoShape 58"/>
            <p:cNvSpPr>
              <a:spLocks noChangeArrowheads="1"/>
            </p:cNvSpPr>
            <p:nvPr/>
          </p:nvSpPr>
          <p:spPr bwMode="auto">
            <a:xfrm>
              <a:off x="3340856" y="2513981"/>
              <a:ext cx="2345096" cy="458016"/>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lgn="ctr">
                <a:defRPr/>
              </a:pPr>
              <a:r>
                <a:rPr lang="en-US">
                  <a:cs typeface="+mn-cs"/>
                </a:rPr>
                <a:t>DataColumnCollection</a:t>
              </a:r>
              <a:endParaRPr lang="en-US" sz="1600">
                <a:latin typeface="Arial" pitchFamily="34" charset="0"/>
                <a:cs typeface="+mn-cs"/>
              </a:endParaRPr>
            </a:p>
          </p:txBody>
        </p:sp>
        <p:sp>
          <p:nvSpPr>
            <p:cNvPr id="61" name="AutoShape 59"/>
            <p:cNvSpPr>
              <a:spLocks noChangeArrowheads="1"/>
            </p:cNvSpPr>
            <p:nvPr/>
          </p:nvSpPr>
          <p:spPr bwMode="auto">
            <a:xfrm>
              <a:off x="3340856" y="3047759"/>
              <a:ext cx="2345096" cy="458016"/>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lgn="ctr">
                <a:defRPr/>
              </a:pPr>
              <a:r>
                <a:rPr lang="en-US">
                  <a:cs typeface="+mn-cs"/>
                </a:rPr>
                <a:t>ConstraintCollection</a:t>
              </a:r>
              <a:endParaRPr lang="en-US" sz="1600">
                <a:latin typeface="Arial" pitchFamily="34" charset="0"/>
                <a:cs typeface="+mn-cs"/>
              </a:endParaRPr>
            </a:p>
          </p:txBody>
        </p:sp>
        <p:sp>
          <p:nvSpPr>
            <p:cNvPr id="62" name="AutoShape 60"/>
            <p:cNvSpPr>
              <a:spLocks noChangeArrowheads="1"/>
            </p:cNvSpPr>
            <p:nvPr/>
          </p:nvSpPr>
          <p:spPr bwMode="auto">
            <a:xfrm>
              <a:off x="3340856" y="3810545"/>
              <a:ext cx="2345096" cy="456293"/>
            </a:xfrm>
            <a:prstGeom prst="roundRect">
              <a:avLst>
                <a:gd name="adj" fmla="val 16667"/>
              </a:avLst>
            </a:prstGeom>
            <a:solidFill>
              <a:srgbClr val="FFFFFF"/>
            </a:solidFill>
            <a:ln w="9525" algn="ctr">
              <a:solidFill>
                <a:srgbClr val="333399"/>
              </a:solidFill>
              <a:round/>
              <a:headEnd/>
              <a:tailEnd/>
            </a:ln>
            <a:effectLst>
              <a:outerShdw dist="53882" dir="2700000" algn="ctr" rotWithShape="0">
                <a:srgbClr val="CECECE"/>
              </a:outerShdw>
            </a:effectLst>
          </p:spPr>
          <p:txBody>
            <a:bodyPr wrap="none" anchor="ctr"/>
            <a:lstStyle/>
            <a:p>
              <a:pPr algn="ctr">
                <a:defRPr/>
              </a:pPr>
              <a:r>
                <a:rPr lang="en-US">
                  <a:cs typeface="+mn-cs"/>
                </a:rPr>
                <a:t>DataRelationCollection</a:t>
              </a:r>
              <a:endParaRPr lang="en-US" sz="1600">
                <a:latin typeface="Arial" pitchFamily="34" charset="0"/>
                <a:cs typeface="+mn-cs"/>
              </a:endParaRPr>
            </a:p>
          </p:txBody>
        </p:sp>
        <p:sp>
          <p:nvSpPr>
            <p:cNvPr id="27666" name="Freeform 61"/>
            <p:cNvSpPr>
              <a:spLocks/>
            </p:cNvSpPr>
            <p:nvPr/>
          </p:nvSpPr>
          <p:spPr bwMode="auto">
            <a:xfrm>
              <a:off x="1903413" y="1371600"/>
              <a:ext cx="381000" cy="2743200"/>
            </a:xfrm>
            <a:custGeom>
              <a:avLst/>
              <a:gdLst>
                <a:gd name="T0" fmla="*/ 0 w 240"/>
                <a:gd name="T1" fmla="*/ 0 h 1728"/>
                <a:gd name="T2" fmla="*/ 2147483647 w 240"/>
                <a:gd name="T3" fmla="*/ 0 h 1728"/>
                <a:gd name="T4" fmla="*/ 2147483647 w 240"/>
                <a:gd name="T5" fmla="*/ 2147483647 h 1728"/>
                <a:gd name="T6" fmla="*/ 0 w 240"/>
                <a:gd name="T7" fmla="*/ 2147483647 h 1728"/>
                <a:gd name="T8" fmla="*/ 0 60000 65536"/>
                <a:gd name="T9" fmla="*/ 0 60000 65536"/>
                <a:gd name="T10" fmla="*/ 0 60000 65536"/>
                <a:gd name="T11" fmla="*/ 0 60000 65536"/>
                <a:gd name="T12" fmla="*/ 0 w 240"/>
                <a:gd name="T13" fmla="*/ 0 h 1728"/>
                <a:gd name="T14" fmla="*/ 240 w 240"/>
                <a:gd name="T15" fmla="*/ 1728 h 1728"/>
              </a:gdLst>
              <a:ahLst/>
              <a:cxnLst>
                <a:cxn ang="T8">
                  <a:pos x="T0" y="T1"/>
                </a:cxn>
                <a:cxn ang="T9">
                  <a:pos x="T2" y="T3"/>
                </a:cxn>
                <a:cxn ang="T10">
                  <a:pos x="T4" y="T5"/>
                </a:cxn>
                <a:cxn ang="T11">
                  <a:pos x="T6" y="T7"/>
                </a:cxn>
              </a:cxnLst>
              <a:rect l="T12" t="T13" r="T14" b="T15"/>
              <a:pathLst>
                <a:path w="240" h="1728">
                  <a:moveTo>
                    <a:pt x="0" y="0"/>
                  </a:moveTo>
                  <a:lnTo>
                    <a:pt x="240" y="0"/>
                  </a:lnTo>
                  <a:lnTo>
                    <a:pt x="240" y="1728"/>
                  </a:lnTo>
                  <a:lnTo>
                    <a:pt x="0" y="1728"/>
                  </a:lnTo>
                </a:path>
              </a:pathLst>
            </a:custGeom>
            <a:noFill/>
            <a:ln w="38100">
              <a:solidFill>
                <a:schemeClr val="tx1"/>
              </a:solidFill>
              <a:prstDash val="sysDot"/>
              <a:round/>
              <a:headEnd type="stealth" w="lg" len="lg"/>
              <a:tailEnd type="stealth" w="lg"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endParaRPr lang="en-US" altLang="en-US"/>
            </a:p>
          </p:txBody>
        </p:sp>
        <p:sp>
          <p:nvSpPr>
            <p:cNvPr id="27667" name="Line 62"/>
            <p:cNvSpPr>
              <a:spLocks noChangeShapeType="1"/>
            </p:cNvSpPr>
            <p:nvPr/>
          </p:nvSpPr>
          <p:spPr bwMode="auto">
            <a:xfrm>
              <a:off x="2284413" y="2514600"/>
              <a:ext cx="609600" cy="0"/>
            </a:xfrm>
            <a:prstGeom prst="line">
              <a:avLst/>
            </a:prstGeom>
            <a:noFill/>
            <a:ln w="38100">
              <a:solidFill>
                <a:schemeClr val="tx1"/>
              </a:solidFill>
              <a:prstDash val="sysDot"/>
              <a:round/>
              <a:headEnd type="none" w="lg" len="lg"/>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65" name="Rectangle 54"/>
            <p:cNvSpPr>
              <a:spLocks noChangeArrowheads="1"/>
            </p:cNvSpPr>
            <p:nvPr/>
          </p:nvSpPr>
          <p:spPr bwMode="auto">
            <a:xfrm>
              <a:off x="4217236" y="4728298"/>
              <a:ext cx="1066898" cy="380532"/>
            </a:xfrm>
            <a:prstGeom prst="rect">
              <a:avLst/>
            </a:prstGeom>
            <a:solidFill>
              <a:srgbClr val="C3E4FD"/>
            </a:solidFill>
            <a:ln w="12700" cap="rnd" algn="ctr">
              <a:solidFill>
                <a:srgbClr val="B2B2B2"/>
              </a:solidFill>
              <a:miter lim="800000"/>
              <a:headEnd/>
              <a:tailEnd/>
            </a:ln>
            <a:effectLst>
              <a:outerShdw dist="63500" dir="3187806" algn="ctr" rotWithShape="0">
                <a:srgbClr val="B2B2B2"/>
              </a:outerShdw>
            </a:effectLst>
          </p:spPr>
          <p:txBody>
            <a:bodyPr tIns="91440" bIns="91440" anchor="ctr"/>
            <a:lstStyle/>
            <a:p>
              <a:pPr algn="ctr">
                <a:defRPr/>
              </a:pPr>
              <a:r>
                <a:rPr lang="en-US" sz="1600" b="1">
                  <a:solidFill>
                    <a:srgbClr val="6699FF"/>
                  </a:solidFill>
                  <a:effectLst>
                    <a:outerShdw blurRad="38100" dist="38100" dir="2700000" algn="tl">
                      <a:srgbClr val="000000"/>
                    </a:outerShdw>
                  </a:effectLst>
                  <a:cs typeface="+mn-cs"/>
                </a:rPr>
                <a:t>XML</a:t>
              </a:r>
              <a:endParaRPr lang="en-US" sz="1600">
                <a:latin typeface="Arial" pitchFamily="34" charset="0"/>
                <a:cs typeface="+mn-cs"/>
              </a:endParaRPr>
            </a:p>
          </p:txBody>
        </p:sp>
      </p:grpSp>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1734922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smtClean="0"/>
              <a:t>Data Access Components…</a:t>
            </a:r>
          </a:p>
        </p:txBody>
      </p:sp>
      <p:sp>
        <p:nvSpPr>
          <p:cNvPr id="28675" name="Content Placeholder 2"/>
          <p:cNvSpPr>
            <a:spLocks noGrp="1"/>
          </p:cNvSpPr>
          <p:nvPr>
            <p:ph idx="1"/>
          </p:nvPr>
        </p:nvSpPr>
        <p:spPr/>
        <p:txBody>
          <a:bodyPr/>
          <a:lstStyle/>
          <a:p>
            <a:r>
              <a:rPr lang="en-US" altLang="en-US" smtClean="0"/>
              <a:t>Connection object</a:t>
            </a:r>
          </a:p>
          <a:p>
            <a:r>
              <a:rPr lang="en-US" altLang="en-US" smtClean="0"/>
              <a:t>Command object</a:t>
            </a:r>
          </a:p>
          <a:p>
            <a:r>
              <a:rPr lang="en-US" altLang="en-US" smtClean="0"/>
              <a:t>DataAdapter object</a:t>
            </a:r>
          </a:p>
          <a:p>
            <a:r>
              <a:rPr lang="en-US" altLang="en-US" smtClean="0"/>
              <a:t>DataReader object</a:t>
            </a:r>
          </a:p>
          <a:p>
            <a:r>
              <a:rPr lang="en-US" altLang="en-US" smtClean="0"/>
              <a:t>DataSet object</a:t>
            </a:r>
          </a:p>
          <a:p>
            <a:r>
              <a:rPr lang="en-US" altLang="en-US" smtClean="0"/>
              <a:t>DataProviders</a:t>
            </a:r>
          </a:p>
        </p:txBody>
      </p:sp>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8563336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mtClean="0"/>
              <a:t>“Connection” Object</a:t>
            </a:r>
          </a:p>
        </p:txBody>
      </p:sp>
      <p:sp>
        <p:nvSpPr>
          <p:cNvPr id="29699" name="Content Placeholder 2"/>
          <p:cNvSpPr>
            <a:spLocks noGrp="1"/>
          </p:cNvSpPr>
          <p:nvPr>
            <p:ph idx="1"/>
          </p:nvPr>
        </p:nvSpPr>
        <p:spPr/>
        <p:txBody>
          <a:bodyPr/>
          <a:lstStyle/>
          <a:p>
            <a:r>
              <a:rPr lang="en-US" altLang="en-US" smtClean="0"/>
              <a:t>The Connection object allows you t create a connection between your application and the database. It stores information that is required to establish the connection.</a:t>
            </a:r>
          </a:p>
          <a:p>
            <a:endParaRPr lang="en-US" altLang="en-US" smtClean="0"/>
          </a:p>
          <a:p>
            <a:endParaRPr lang="en-US" altLang="en-US" smtClean="0"/>
          </a:p>
          <a:p>
            <a:r>
              <a:rPr lang="en-US" altLang="en-US" smtClean="0"/>
              <a:t>Classes to establish the connection to SQL Server and OLEDB data sources.</a:t>
            </a:r>
          </a:p>
          <a:p>
            <a:pPr lvl="1"/>
            <a:r>
              <a:rPr lang="en-US" altLang="en-US" smtClean="0"/>
              <a:t>SqlConnection Class</a:t>
            </a:r>
          </a:p>
          <a:p>
            <a:pPr lvl="1"/>
            <a:r>
              <a:rPr lang="en-US" altLang="en-US" smtClean="0"/>
              <a:t>OleDbConnection class</a:t>
            </a:r>
          </a:p>
        </p:txBody>
      </p:sp>
      <p:pic>
        <p:nvPicPr>
          <p:cNvPr id="9" name="Picture 8" descr="s.png"/>
          <p:cNvPicPr>
            <a:picLocks noChangeAspect="1"/>
          </p:cNvPicPr>
          <p:nvPr/>
        </p:nvPicPr>
        <p:blipFill>
          <a:blip r:embed="rId2" cstate="print"/>
          <a:stretch>
            <a:fillRect/>
          </a:stretch>
        </p:blipFill>
        <p:spPr>
          <a:xfrm>
            <a:off x="3962400" y="2895601"/>
            <a:ext cx="3914286" cy="125714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41558020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mtClean="0"/>
              <a:t>Establish the connection </a:t>
            </a:r>
          </a:p>
        </p:txBody>
      </p:sp>
      <p:grpSp>
        <p:nvGrpSpPr>
          <p:cNvPr id="2" name="Group 12"/>
          <p:cNvGrpSpPr>
            <a:grpSpLocks/>
          </p:cNvGrpSpPr>
          <p:nvPr/>
        </p:nvGrpSpPr>
        <p:grpSpPr bwMode="auto">
          <a:xfrm>
            <a:off x="2427288" y="1828801"/>
            <a:ext cx="7326312" cy="2994025"/>
            <a:chOff x="838200" y="2133600"/>
            <a:chExt cx="7325590" cy="2993904"/>
          </a:xfrm>
        </p:grpSpPr>
        <p:pic>
          <p:nvPicPr>
            <p:cNvPr id="7" name="Picture 6" descr="s.png"/>
            <p:cNvPicPr>
              <a:picLocks noChangeAspect="1"/>
            </p:cNvPicPr>
            <p:nvPr/>
          </p:nvPicPr>
          <p:blipFill>
            <a:blip r:embed="rId2" cstate="print"/>
            <a:stretch>
              <a:fillRect/>
            </a:stretch>
          </p:blipFill>
          <p:spPr>
            <a:xfrm>
              <a:off x="838200" y="2667000"/>
              <a:ext cx="7325590" cy="24605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9" name="Rectangle 8"/>
            <p:cNvSpPr/>
            <p:nvPr/>
          </p:nvSpPr>
          <p:spPr bwMode="auto">
            <a:xfrm>
              <a:off x="3276600" y="2133600"/>
              <a:ext cx="1905000" cy="4572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eaLnBrk="0" hangingPunct="0">
                <a:defRPr/>
              </a:pPr>
              <a:r>
                <a:rPr lang="en-US" dirty="0">
                  <a:solidFill>
                    <a:schemeClr val="bg1"/>
                  </a:solidFill>
                </a:rPr>
                <a:t>SQL Server</a:t>
              </a:r>
            </a:p>
          </p:txBody>
        </p:sp>
      </p:grpSp>
      <p:sp>
        <p:nvSpPr>
          <p:cNvPr id="3" name="Footer Placeholder 2"/>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231308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828800" y="76200"/>
            <a:ext cx="8686800" cy="609600"/>
          </a:xfrm>
        </p:spPr>
        <p:txBody>
          <a:bodyPr/>
          <a:lstStyle/>
          <a:p>
            <a:r>
              <a:rPr lang="en-US" altLang="en-US" sz="2800" b="1"/>
              <a:t>Common properties, method and events</a:t>
            </a:r>
          </a:p>
        </p:txBody>
      </p:sp>
      <p:sp>
        <p:nvSpPr>
          <p:cNvPr id="31747" name="Content Placeholder 2"/>
          <p:cNvSpPr>
            <a:spLocks noGrp="1"/>
          </p:cNvSpPr>
          <p:nvPr>
            <p:ph idx="1"/>
          </p:nvPr>
        </p:nvSpPr>
        <p:spPr/>
        <p:txBody>
          <a:bodyPr/>
          <a:lstStyle/>
          <a:p>
            <a:endParaRPr lang="en-US" altLang="en-US" smtClean="0"/>
          </a:p>
        </p:txBody>
      </p:sp>
      <p:pic>
        <p:nvPicPr>
          <p:cNvPr id="7" name="Picture 6" descr="s.png"/>
          <p:cNvPicPr>
            <a:picLocks noChangeAspect="1"/>
          </p:cNvPicPr>
          <p:nvPr/>
        </p:nvPicPr>
        <p:blipFill>
          <a:blip r:embed="rId2" cstate="print"/>
          <a:stretch>
            <a:fillRect/>
          </a:stretch>
        </p:blipFill>
        <p:spPr>
          <a:xfrm>
            <a:off x="2057401" y="1447800"/>
            <a:ext cx="8252709" cy="38100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29057866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mtClean="0"/>
              <a:t>“Command” Object</a:t>
            </a:r>
          </a:p>
        </p:txBody>
      </p:sp>
      <p:sp>
        <p:nvSpPr>
          <p:cNvPr id="32771" name="Content Placeholder 2"/>
          <p:cNvSpPr>
            <a:spLocks noGrp="1"/>
          </p:cNvSpPr>
          <p:nvPr>
            <p:ph idx="1"/>
          </p:nvPr>
        </p:nvSpPr>
        <p:spPr/>
        <p:txBody>
          <a:bodyPr/>
          <a:lstStyle/>
          <a:p>
            <a:r>
              <a:rPr lang="en-US" altLang="en-US" smtClean="0"/>
              <a:t>The Command object enables you to execute a specific  command against a data source, The Command object stores and executes SQL commands across a data connection. It can be used to execute SQL such as UPDATE, DELETE, INSERT, or SELECT and call to a stored procedure</a:t>
            </a:r>
          </a:p>
          <a:p>
            <a:endParaRPr lang="en-US" altLang="en-US" smtClean="0"/>
          </a:p>
        </p:txBody>
      </p:sp>
      <p:pic>
        <p:nvPicPr>
          <p:cNvPr id="7170" name="Picture 2"/>
          <p:cNvPicPr>
            <a:picLocks noChangeAspect="1" noChangeArrowheads="1"/>
          </p:cNvPicPr>
          <p:nvPr/>
        </p:nvPicPr>
        <p:blipFill>
          <a:blip r:embed="rId2" cstate="print"/>
          <a:srcRect/>
          <a:stretch>
            <a:fillRect/>
          </a:stretch>
        </p:blipFill>
        <p:spPr bwMode="auto">
          <a:xfrm>
            <a:off x="3200401" y="2133601"/>
            <a:ext cx="5457825" cy="4010025"/>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Rectangle 6"/>
          <p:cNvSpPr>
            <a:spLocks noChangeArrowheads="1"/>
          </p:cNvSpPr>
          <p:nvPr/>
        </p:nvSpPr>
        <p:spPr bwMode="auto">
          <a:xfrm>
            <a:off x="2057400" y="1600200"/>
            <a:ext cx="8229600" cy="4648200"/>
          </a:xfrm>
          <a:prstGeom prst="rect">
            <a:avLst/>
          </a:prstGeom>
          <a:solidFill>
            <a:schemeClr val="bg1"/>
          </a:solidFill>
          <a:ln w="9525" algn="ctr">
            <a:solidFill>
              <a:schemeClr val="tx1"/>
            </a:solidFill>
            <a:round/>
            <a:headEnd/>
            <a:tailEnd/>
          </a:ln>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sz="2800"/>
              <a:t>……………..</a:t>
            </a:r>
          </a:p>
          <a:p>
            <a:r>
              <a:rPr lang="en-US" altLang="en-US" sz="2800"/>
              <a:t>string sqlinsert=“insert into employee values(1,N’Jennyfer’,’cali’,’abc@gmail.com’)”;</a:t>
            </a:r>
          </a:p>
          <a:p>
            <a:r>
              <a:rPr lang="en-US" altLang="en-US" sz="2800"/>
              <a:t>SqlCommand cmd=new SqlCommand(sqlinsert,Con);</a:t>
            </a:r>
          </a:p>
          <a:p>
            <a:r>
              <a:rPr lang="en-US" altLang="en-US" sz="2800"/>
              <a:t>cmd.ExecuteNonQuery();</a:t>
            </a:r>
          </a:p>
          <a:p>
            <a:r>
              <a:rPr lang="en-US" altLang="en-US" sz="2800"/>
              <a:t>………………</a:t>
            </a:r>
          </a:p>
        </p:txBody>
      </p:sp>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385939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diamond(in)">
                                      <p:cBhvr>
                                        <p:cTn id="7" dur="2000"/>
                                        <p:tgtEl>
                                          <p:spTgt spid="7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smtClean="0"/>
              <a:t>Review</a:t>
            </a:r>
          </a:p>
        </p:txBody>
      </p:sp>
      <p:sp>
        <p:nvSpPr>
          <p:cNvPr id="15363" name="Content Placeholder 2"/>
          <p:cNvSpPr>
            <a:spLocks noGrp="1"/>
          </p:cNvSpPr>
          <p:nvPr>
            <p:ph idx="1"/>
          </p:nvPr>
        </p:nvSpPr>
        <p:spPr/>
        <p:txBody>
          <a:bodyPr/>
          <a:lstStyle/>
          <a:p>
            <a:pPr eaLnBrk="1" hangingPunct="1"/>
            <a:r>
              <a:rPr lang="en-US" altLang="en-US" b="1" smtClean="0"/>
              <a:t>Dialog box</a:t>
            </a:r>
          </a:p>
          <a:p>
            <a:pPr lvl="1"/>
            <a:r>
              <a:rPr lang="en-US" altLang="en-US" smtClean="0"/>
              <a:t>Types of Dialog Boxes</a:t>
            </a:r>
          </a:p>
          <a:p>
            <a:pPr lvl="1"/>
            <a:r>
              <a:rPr lang="en-US" altLang="en-US" smtClean="0"/>
              <a:t>System Defined Dialog Boxes</a:t>
            </a:r>
          </a:p>
          <a:p>
            <a:pPr lvl="1"/>
            <a:r>
              <a:rPr lang="en-US" altLang="en-US" smtClean="0"/>
              <a:t>User Defined Dialog Boxes</a:t>
            </a:r>
          </a:p>
          <a:p>
            <a:pPr lvl="1"/>
            <a:r>
              <a:rPr lang="en-US" altLang="en-US" smtClean="0"/>
              <a:t>Retrieving Information from a Dialog Box</a:t>
            </a:r>
            <a:endParaRPr lang="en-US" altLang="en-US" b="1" smtClean="0"/>
          </a:p>
          <a:p>
            <a:pPr eaLnBrk="1" hangingPunct="1"/>
            <a:r>
              <a:rPr lang="en-US" altLang="en-US" b="1" smtClean="0"/>
              <a:t>MDI Application and Menus</a:t>
            </a:r>
          </a:p>
          <a:p>
            <a:pPr lvl="1"/>
            <a:r>
              <a:rPr lang="en-US" altLang="en-US" smtClean="0"/>
              <a:t>Multiple Document Interface Applications</a:t>
            </a:r>
          </a:p>
          <a:p>
            <a:pPr lvl="1"/>
            <a:r>
              <a:rPr lang="en-US" altLang="en-US" smtClean="0"/>
              <a:t>Menus</a:t>
            </a:r>
          </a:p>
          <a:p>
            <a:pPr lvl="1"/>
            <a:r>
              <a:rPr lang="en-US" altLang="en-US" smtClean="0"/>
              <a:t>ToolStrip Control</a:t>
            </a:r>
          </a:p>
          <a:p>
            <a:pPr lvl="1"/>
            <a:r>
              <a:rPr lang="en-US" altLang="en-US" smtClean="0"/>
              <a:t>StatusStrip Control</a:t>
            </a:r>
          </a:p>
        </p:txBody>
      </p:sp>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25995751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mtClean="0"/>
              <a:t>“DataAdapter” Object</a:t>
            </a:r>
          </a:p>
        </p:txBody>
      </p:sp>
      <p:sp>
        <p:nvSpPr>
          <p:cNvPr id="33795" name="Content Placeholder 2"/>
          <p:cNvSpPr>
            <a:spLocks noGrp="1"/>
          </p:cNvSpPr>
          <p:nvPr>
            <p:ph idx="1"/>
          </p:nvPr>
        </p:nvSpPr>
        <p:spPr/>
        <p:txBody>
          <a:bodyPr/>
          <a:lstStyle/>
          <a:p>
            <a:r>
              <a:rPr lang="en-US" altLang="en-US" smtClean="0"/>
              <a:t>The DataSet object stores data from data source. It gets data through data adapters. The data adapter serves as a link between a DataSet and a data source for retrieving and saving data.</a:t>
            </a:r>
          </a:p>
        </p:txBody>
      </p:sp>
      <p:pic>
        <p:nvPicPr>
          <p:cNvPr id="33796" name="Picture 6" descr="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0401" y="3200400"/>
            <a:ext cx="545306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28017111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mtClean="0"/>
              <a:t>Example</a:t>
            </a:r>
          </a:p>
        </p:txBody>
      </p:sp>
      <p:pic>
        <p:nvPicPr>
          <p:cNvPr id="34819" name="Content Placeholder 5" descr="s.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57400" y="965200"/>
            <a:ext cx="8001000" cy="5340350"/>
          </a:xfrm>
        </p:spPr>
      </p:pic>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12792800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smtClean="0"/>
              <a:t>“SqlDataReader” Class</a:t>
            </a:r>
          </a:p>
        </p:txBody>
      </p:sp>
      <p:sp>
        <p:nvSpPr>
          <p:cNvPr id="35843" name="Content Placeholder 2"/>
          <p:cNvSpPr>
            <a:spLocks noGrp="1"/>
          </p:cNvSpPr>
          <p:nvPr>
            <p:ph idx="1"/>
          </p:nvPr>
        </p:nvSpPr>
        <p:spPr/>
        <p:txBody>
          <a:bodyPr/>
          <a:lstStyle/>
          <a:p>
            <a:r>
              <a:rPr lang="en-US" altLang="en-US" smtClean="0"/>
              <a:t>The SqlDataReader class is used to data from a SQL Server database in a sequential manner. It retrieves a forward-only and read-only stream of data when a connection to the database is established.</a:t>
            </a:r>
          </a:p>
        </p:txBody>
      </p:sp>
      <p:pic>
        <p:nvPicPr>
          <p:cNvPr id="35844" name="Picture 5" descr="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352801"/>
            <a:ext cx="53340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10165342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t>“DataSet”</a:t>
            </a:r>
          </a:p>
        </p:txBody>
      </p:sp>
      <p:sp>
        <p:nvSpPr>
          <p:cNvPr id="36867" name="Content Placeholder 2"/>
          <p:cNvSpPr>
            <a:spLocks noGrp="1"/>
          </p:cNvSpPr>
          <p:nvPr>
            <p:ph idx="1"/>
          </p:nvPr>
        </p:nvSpPr>
        <p:spPr/>
        <p:txBody>
          <a:bodyPr/>
          <a:lstStyle/>
          <a:p>
            <a:r>
              <a:rPr lang="en-US" altLang="en-US"/>
              <a:t>A DataSet object is a representation of database objects in the cached memory. The database objects include relational tables and constraint. A DataSet object indirectly interacts with the data source. It can only hold data retrieved from the data source.</a:t>
            </a:r>
          </a:p>
          <a:p>
            <a:r>
              <a:rPr lang="en-US" altLang="en-US"/>
              <a:t>Features of datasets</a:t>
            </a:r>
          </a:p>
          <a:p>
            <a:pPr lvl="1"/>
            <a:r>
              <a:rPr lang="en-US" altLang="en-US" smtClean="0"/>
              <a:t>Working with Disconnected Data</a:t>
            </a:r>
          </a:p>
          <a:p>
            <a:pPr lvl="1"/>
            <a:r>
              <a:rPr lang="en-US" altLang="en-US" smtClean="0"/>
              <a:t>Working with Hierarchical Data</a:t>
            </a:r>
          </a:p>
          <a:p>
            <a:pPr lvl="1"/>
            <a:r>
              <a:rPr lang="en-US" altLang="en-US" smtClean="0"/>
              <a:t>Caching Changes</a:t>
            </a:r>
          </a:p>
          <a:p>
            <a:pPr lvl="1"/>
            <a:r>
              <a:rPr lang="en-US" altLang="en-US" smtClean="0"/>
              <a:t>Supporting XML Integration</a:t>
            </a:r>
          </a:p>
          <a:p>
            <a:pPr lvl="1"/>
            <a:r>
              <a:rPr lang="en-US" altLang="en-US" smtClean="0"/>
              <a:t>Implementing Uniform Functionality</a:t>
            </a:r>
          </a:p>
          <a:p>
            <a:endParaRPr lang="en-US" altLang="en-US"/>
          </a:p>
        </p:txBody>
      </p:sp>
      <p:pic>
        <p:nvPicPr>
          <p:cNvPr id="1026" name="Picture 2" descr="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4598775"/>
            <a:ext cx="76898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2563537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mtClean="0"/>
              <a:t>Types of DataSet</a:t>
            </a:r>
          </a:p>
        </p:txBody>
      </p:sp>
      <p:sp>
        <p:nvSpPr>
          <p:cNvPr id="37891" name="Content Placeholder 2"/>
          <p:cNvSpPr>
            <a:spLocks noGrp="1"/>
          </p:cNvSpPr>
          <p:nvPr>
            <p:ph idx="1"/>
          </p:nvPr>
        </p:nvSpPr>
        <p:spPr/>
        <p:txBody>
          <a:bodyPr/>
          <a:lstStyle/>
          <a:p>
            <a:endParaRPr lang="en-US" altLang="en-US" smtClean="0"/>
          </a:p>
        </p:txBody>
      </p:sp>
      <p:grpSp>
        <p:nvGrpSpPr>
          <p:cNvPr id="37892" name="Group 14"/>
          <p:cNvGrpSpPr>
            <a:grpSpLocks/>
          </p:cNvGrpSpPr>
          <p:nvPr/>
        </p:nvGrpSpPr>
        <p:grpSpPr bwMode="auto">
          <a:xfrm>
            <a:off x="3048000" y="2057400"/>
            <a:ext cx="6477000" cy="2286000"/>
            <a:chOff x="1524000" y="2057400"/>
            <a:chExt cx="6477000" cy="2286000"/>
          </a:xfrm>
        </p:grpSpPr>
        <p:sp>
          <p:nvSpPr>
            <p:cNvPr id="6" name="Rounded Rectangle 5"/>
            <p:cNvSpPr/>
            <p:nvPr/>
          </p:nvSpPr>
          <p:spPr bwMode="auto">
            <a:xfrm>
              <a:off x="3200400" y="2057400"/>
              <a:ext cx="2971800" cy="609600"/>
            </a:xfrm>
            <a:prstGeom prst="roundRect">
              <a:avLst/>
            </a:prstGeom>
            <a:solidFill>
              <a:srgbClr val="0070C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lstStyle/>
            <a:p>
              <a:pPr algn="ctr" eaLnBrk="0" hangingPunct="0">
                <a:defRPr/>
              </a:pPr>
              <a:r>
                <a:rPr lang="en-US" sz="2400" dirty="0" err="1">
                  <a:solidFill>
                    <a:schemeClr val="bg1"/>
                  </a:solidFill>
                </a:rPr>
                <a:t>DataSet</a:t>
              </a:r>
              <a:endParaRPr lang="en-US" sz="2400" dirty="0">
                <a:solidFill>
                  <a:schemeClr val="bg1"/>
                </a:solidFill>
              </a:endParaRPr>
            </a:p>
          </p:txBody>
        </p:sp>
        <p:sp>
          <p:nvSpPr>
            <p:cNvPr id="7" name="Rounded Rectangle 6"/>
            <p:cNvSpPr/>
            <p:nvPr/>
          </p:nvSpPr>
          <p:spPr bwMode="auto">
            <a:xfrm>
              <a:off x="1524000" y="3733800"/>
              <a:ext cx="2971800" cy="609600"/>
            </a:xfrm>
            <a:prstGeom prst="roundRect">
              <a:avLst/>
            </a:prstGeom>
            <a:solidFill>
              <a:srgbClr val="00B0F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eaLnBrk="0" hangingPunct="0">
                <a:defRPr/>
              </a:pPr>
              <a:r>
                <a:rPr lang="en-US" sz="2400" dirty="0">
                  <a:solidFill>
                    <a:schemeClr val="bg1"/>
                  </a:solidFill>
                </a:rPr>
                <a:t>Typed </a:t>
              </a:r>
              <a:r>
                <a:rPr lang="en-US" sz="2400" dirty="0" err="1">
                  <a:solidFill>
                    <a:schemeClr val="bg1"/>
                  </a:solidFill>
                </a:rPr>
                <a:t>DataSet</a:t>
              </a:r>
              <a:endParaRPr lang="en-US" sz="2400" dirty="0">
                <a:solidFill>
                  <a:schemeClr val="bg1"/>
                </a:solidFill>
              </a:endParaRPr>
            </a:p>
          </p:txBody>
        </p:sp>
        <p:sp>
          <p:nvSpPr>
            <p:cNvPr id="8" name="Rounded Rectangle 7"/>
            <p:cNvSpPr/>
            <p:nvPr/>
          </p:nvSpPr>
          <p:spPr bwMode="auto">
            <a:xfrm>
              <a:off x="5029200" y="3733800"/>
              <a:ext cx="2971800" cy="609600"/>
            </a:xfrm>
            <a:prstGeom prst="roundRect">
              <a:avLst/>
            </a:prstGeom>
            <a:solidFill>
              <a:srgbClr val="00B0F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a:lstStyle/>
            <a:p>
              <a:pPr algn="ctr" eaLnBrk="0" hangingPunct="0">
                <a:defRPr/>
              </a:pPr>
              <a:r>
                <a:rPr lang="en-US" sz="2400" dirty="0" err="1">
                  <a:solidFill>
                    <a:schemeClr val="bg1"/>
                  </a:solidFill>
                </a:rPr>
                <a:t>UnTyped</a:t>
              </a:r>
              <a:r>
                <a:rPr lang="en-US" sz="2400" dirty="0">
                  <a:solidFill>
                    <a:schemeClr val="bg1"/>
                  </a:solidFill>
                </a:rPr>
                <a:t> </a:t>
              </a:r>
              <a:r>
                <a:rPr lang="en-US" sz="2400" dirty="0" err="1">
                  <a:solidFill>
                    <a:schemeClr val="bg1"/>
                  </a:solidFill>
                </a:rPr>
                <a:t>DataSet</a:t>
              </a:r>
              <a:endParaRPr lang="en-US" sz="2400" dirty="0">
                <a:solidFill>
                  <a:schemeClr val="bg1"/>
                </a:solidFill>
              </a:endParaRPr>
            </a:p>
          </p:txBody>
        </p:sp>
        <p:cxnSp>
          <p:nvCxnSpPr>
            <p:cNvPr id="37900" name="Straight Arrow Connector 11"/>
            <p:cNvCxnSpPr>
              <a:cxnSpLocks noChangeShapeType="1"/>
              <a:stCxn id="6" idx="2"/>
            </p:cNvCxnSpPr>
            <p:nvPr/>
          </p:nvCxnSpPr>
          <p:spPr bwMode="auto">
            <a:xfrm rot="16200000" flipH="1">
              <a:off x="5067300" y="2286000"/>
              <a:ext cx="1066800" cy="1828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7901" name="Straight Arrow Connector 13"/>
            <p:cNvCxnSpPr>
              <a:cxnSpLocks noChangeShapeType="1"/>
              <a:stCxn id="6" idx="2"/>
            </p:cNvCxnSpPr>
            <p:nvPr/>
          </p:nvCxnSpPr>
          <p:spPr bwMode="auto">
            <a:xfrm rot="5400000">
              <a:off x="3314700" y="2362200"/>
              <a:ext cx="1066800" cy="1676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12428042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t>Typed DataSet</a:t>
            </a:r>
          </a:p>
        </p:txBody>
      </p:sp>
      <p:sp>
        <p:nvSpPr>
          <p:cNvPr id="38915" name="Content Placeholder 2"/>
          <p:cNvSpPr>
            <a:spLocks noGrp="1"/>
          </p:cNvSpPr>
          <p:nvPr>
            <p:ph idx="1"/>
          </p:nvPr>
        </p:nvSpPr>
        <p:spPr/>
        <p:txBody>
          <a:bodyPr/>
          <a:lstStyle/>
          <a:p>
            <a:r>
              <a:rPr lang="en-US" altLang="en-US" smtClean="0"/>
              <a:t>A typed DataSet is a class derived from the DataSet class and inherits all the properties, methods, and events of the DataSet class. When a typed DataSet is created, three derived classes, namely DataTable, DataRow, and DataRowChangeEvent are generated for each table in the DataSet. These classes have specific schema, properties, and methods for the associated tables. The typed DataSet object can catch any type mismatch errors at compile-time.</a:t>
            </a:r>
          </a:p>
        </p:txBody>
      </p:sp>
      <p:pic>
        <p:nvPicPr>
          <p:cNvPr id="7" name="Picture 6" descr="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828801"/>
            <a:ext cx="8610600"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3076141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smtClean="0"/>
              <a:t>UnTyped DataSet</a:t>
            </a:r>
          </a:p>
        </p:txBody>
      </p:sp>
      <p:sp>
        <p:nvSpPr>
          <p:cNvPr id="39939" name="Content Placeholder 2"/>
          <p:cNvSpPr>
            <a:spLocks noGrp="1"/>
          </p:cNvSpPr>
          <p:nvPr>
            <p:ph idx="1"/>
          </p:nvPr>
        </p:nvSpPr>
        <p:spPr/>
        <p:txBody>
          <a:bodyPr/>
          <a:lstStyle/>
          <a:p>
            <a:r>
              <a:rPr lang="en-US" altLang="en-US" smtClean="0"/>
              <a:t>An untyped dataset does not have a buit-in schema. In this dataset, the tables and columns are represented as a collection of data.</a:t>
            </a:r>
          </a:p>
        </p:txBody>
      </p:sp>
      <p:grpSp>
        <p:nvGrpSpPr>
          <p:cNvPr id="39940" name="Group 7"/>
          <p:cNvGrpSpPr>
            <a:grpSpLocks/>
          </p:cNvGrpSpPr>
          <p:nvPr/>
        </p:nvGrpSpPr>
        <p:grpSpPr bwMode="auto">
          <a:xfrm>
            <a:off x="2438400" y="2819401"/>
            <a:ext cx="7854950" cy="3133725"/>
            <a:chOff x="914400" y="2819400"/>
            <a:chExt cx="7854939" cy="3133610"/>
          </a:xfrm>
        </p:grpSpPr>
        <p:pic>
          <p:nvPicPr>
            <p:cNvPr id="39941" name="Picture 5" descr="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819400"/>
              <a:ext cx="7854939" cy="1438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6" descr="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191000"/>
              <a:ext cx="7847299" cy="176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22822718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sz="3600" b="1"/>
              <a:t>Fetching XML Data Using Datasets</a:t>
            </a:r>
          </a:p>
        </p:txBody>
      </p:sp>
      <p:sp>
        <p:nvSpPr>
          <p:cNvPr id="40963" name="Content Placeholder 2"/>
          <p:cNvSpPr>
            <a:spLocks noGrp="1"/>
          </p:cNvSpPr>
          <p:nvPr>
            <p:ph idx="1"/>
          </p:nvPr>
        </p:nvSpPr>
        <p:spPr/>
        <p:txBody>
          <a:bodyPr/>
          <a:lstStyle/>
          <a:p>
            <a:r>
              <a:rPr lang="en-US" altLang="en-US" smtClean="0"/>
              <a:t>Example</a:t>
            </a:r>
          </a:p>
          <a:p>
            <a:pPr lvl="1"/>
            <a:r>
              <a:rPr lang="en-US" altLang="en-US" smtClean="0"/>
              <a:t>DataSet Ds=new DataSet();</a:t>
            </a:r>
          </a:p>
          <a:p>
            <a:pPr lvl="1"/>
            <a:r>
              <a:rPr lang="en-US" altLang="en-US" smtClean="0"/>
              <a:t>Ds.ReadXml(“author.xml”);</a:t>
            </a:r>
          </a:p>
          <a:p>
            <a:endParaRPr lang="en-US" altLang="en-US" smtClean="0"/>
          </a:p>
        </p:txBody>
      </p:sp>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20487244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smtClean="0"/>
              <a:t>Navigating Records</a:t>
            </a:r>
          </a:p>
        </p:txBody>
      </p:sp>
      <p:sp>
        <p:nvSpPr>
          <p:cNvPr id="41987" name="Content Placeholder 2"/>
          <p:cNvSpPr>
            <a:spLocks noGrp="1"/>
          </p:cNvSpPr>
          <p:nvPr>
            <p:ph idx="1"/>
          </p:nvPr>
        </p:nvSpPr>
        <p:spPr/>
        <p:txBody>
          <a:bodyPr/>
          <a:lstStyle/>
          <a:p>
            <a:endParaRPr lang="en-US" altLang="en-US" smtClean="0"/>
          </a:p>
        </p:txBody>
      </p:sp>
      <p:pic>
        <p:nvPicPr>
          <p:cNvPr id="41988" name="Picture 2" descr="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990601"/>
            <a:ext cx="61658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89" name="Group 3"/>
          <p:cNvGrpSpPr>
            <a:grpSpLocks/>
          </p:cNvGrpSpPr>
          <p:nvPr/>
        </p:nvGrpSpPr>
        <p:grpSpPr bwMode="auto">
          <a:xfrm>
            <a:off x="2590800" y="3200400"/>
            <a:ext cx="6553200" cy="3124200"/>
            <a:chOff x="1824" y="2208"/>
            <a:chExt cx="2526" cy="1104"/>
          </a:xfrm>
        </p:grpSpPr>
        <p:pic>
          <p:nvPicPr>
            <p:cNvPr id="41990" name="Picture 4" descr="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 y="2208"/>
              <a:ext cx="2526"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5" descr="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2784"/>
              <a:ext cx="2352"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30311230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smtClean="0"/>
              <a:t>“DataTable” Class</a:t>
            </a:r>
          </a:p>
        </p:txBody>
      </p:sp>
      <p:sp>
        <p:nvSpPr>
          <p:cNvPr id="43011" name="Content Placeholder 2"/>
          <p:cNvSpPr>
            <a:spLocks noGrp="1"/>
          </p:cNvSpPr>
          <p:nvPr>
            <p:ph idx="1"/>
          </p:nvPr>
        </p:nvSpPr>
        <p:spPr/>
        <p:txBody>
          <a:bodyPr/>
          <a:lstStyle/>
          <a:p>
            <a:r>
              <a:rPr lang="en-US" altLang="en-US" smtClean="0"/>
              <a:t>A DataTable class represents a table in the Dataset. It is used to store data from a data source. It contains a set of rows and columns to organize data in a tabular format. It is widely used in the disconnected enviroment. DataTable object can be implemented for any database. It can store the result of SQL queries, which can be later accessed or manipulated using the DataRow and DataColumn objects.</a:t>
            </a:r>
          </a:p>
          <a:p>
            <a:r>
              <a:rPr lang="en-US" altLang="en-US" smtClean="0"/>
              <a:t>The DataTable contains constraints objects that ensure the data integrity in the related tables</a:t>
            </a:r>
          </a:p>
          <a:p>
            <a:endParaRPr lang="en-US" altLang="en-US" smtClean="0"/>
          </a:p>
        </p:txBody>
      </p:sp>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52867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mtClean="0"/>
              <a:t>Introduction to .NET</a:t>
            </a:r>
          </a:p>
        </p:txBody>
      </p:sp>
      <p:sp>
        <p:nvSpPr>
          <p:cNvPr id="16387" name="Content Placeholder 2"/>
          <p:cNvSpPr>
            <a:spLocks noGrp="1"/>
          </p:cNvSpPr>
          <p:nvPr>
            <p:ph idx="1"/>
          </p:nvPr>
        </p:nvSpPr>
        <p:spPr/>
        <p:txBody>
          <a:bodyPr/>
          <a:lstStyle/>
          <a:p>
            <a:r>
              <a:rPr lang="en-US" altLang="en-US" smtClean="0"/>
              <a:t>ADO.NET Architecture</a:t>
            </a:r>
          </a:p>
          <a:p>
            <a:r>
              <a:rPr lang="en-US" altLang="en-US" smtClean="0"/>
              <a:t>.NET Data Providers</a:t>
            </a:r>
          </a:p>
          <a:p>
            <a:r>
              <a:rPr lang="en-US" altLang="en-US" smtClean="0"/>
              <a:t>Data Access Components</a:t>
            </a:r>
          </a:p>
        </p:txBody>
      </p:sp>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30315925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smtClean="0"/>
              <a:t>“DataRelation” Class</a:t>
            </a:r>
          </a:p>
        </p:txBody>
      </p:sp>
      <p:sp>
        <p:nvSpPr>
          <p:cNvPr id="44035" name="Content Placeholder 2"/>
          <p:cNvSpPr>
            <a:spLocks noGrp="1"/>
          </p:cNvSpPr>
          <p:nvPr>
            <p:ph idx="1"/>
          </p:nvPr>
        </p:nvSpPr>
        <p:spPr/>
        <p:txBody>
          <a:bodyPr/>
          <a:lstStyle/>
          <a:p>
            <a:r>
              <a:rPr lang="en-US" altLang="en-US" smtClean="0"/>
              <a:t>The DataRelation class is used to relate two tables through DataColumn objects. For adding relation between tables, you must specify the common column that exists in both the tables.</a:t>
            </a:r>
          </a:p>
          <a:p>
            <a:endParaRPr lang="en-US" altLang="en-US" smtClean="0"/>
          </a:p>
        </p:txBody>
      </p:sp>
      <p:grpSp>
        <p:nvGrpSpPr>
          <p:cNvPr id="2" name="Group 3"/>
          <p:cNvGrpSpPr>
            <a:grpSpLocks/>
          </p:cNvGrpSpPr>
          <p:nvPr/>
        </p:nvGrpSpPr>
        <p:grpSpPr bwMode="auto">
          <a:xfrm>
            <a:off x="2133600" y="2057401"/>
            <a:ext cx="7772400" cy="3844925"/>
            <a:chOff x="768" y="1248"/>
            <a:chExt cx="4704" cy="2182"/>
          </a:xfrm>
          <a:scene3d>
            <a:camera prst="orthographicFront">
              <a:rot lat="0" lon="0" rev="0"/>
            </a:camera>
            <a:lightRig rig="contrasting" dir="t">
              <a:rot lat="0" lon="0" rev="1500000"/>
            </a:lightRig>
          </a:scene3d>
        </p:grpSpPr>
        <p:pic>
          <p:nvPicPr>
            <p:cNvPr id="3076" name="Picture 4" descr="28"/>
            <p:cNvPicPr>
              <a:picLocks noChangeAspect="1" noChangeArrowheads="1"/>
            </p:cNvPicPr>
            <p:nvPr/>
          </p:nvPicPr>
          <p:blipFill>
            <a:blip r:embed="rId2" cstate="print"/>
            <a:srcRect/>
            <a:stretch>
              <a:fillRect/>
            </a:stretch>
          </p:blipFill>
          <p:spPr bwMode="auto">
            <a:xfrm>
              <a:off x="768" y="1248"/>
              <a:ext cx="4636" cy="1318"/>
            </a:xfrm>
            <a:prstGeom prst="rect">
              <a:avLst/>
            </a:prstGeom>
            <a:noFill/>
            <a:ln>
              <a:noFill/>
            </a:ln>
            <a:effectLst>
              <a:outerShdw blurRad="149987" dist="250190" dir="8460000" algn="ctr">
                <a:srgbClr val="000000">
                  <a:alpha val="28000"/>
                </a:srgbClr>
              </a:outerShdw>
            </a:effectLst>
            <a:sp3d prstMaterial="metal">
              <a:bevelT w="88900" h="88900"/>
            </a:sp3d>
          </p:spPr>
        </p:pic>
        <p:pic>
          <p:nvPicPr>
            <p:cNvPr id="3077" name="Picture 5" descr="29"/>
            <p:cNvPicPr>
              <a:picLocks noChangeAspect="1" noChangeArrowheads="1"/>
            </p:cNvPicPr>
            <p:nvPr/>
          </p:nvPicPr>
          <p:blipFill>
            <a:blip r:embed="rId3" cstate="print"/>
            <a:srcRect/>
            <a:stretch>
              <a:fillRect/>
            </a:stretch>
          </p:blipFill>
          <p:spPr bwMode="auto">
            <a:xfrm>
              <a:off x="768" y="2544"/>
              <a:ext cx="4704" cy="886"/>
            </a:xfrm>
            <a:prstGeom prst="rect">
              <a:avLst/>
            </a:prstGeom>
            <a:noFill/>
            <a:ln>
              <a:noFill/>
            </a:ln>
            <a:effectLst>
              <a:outerShdw blurRad="149987" dist="250190" dir="8460000" algn="ctr">
                <a:srgbClr val="000000">
                  <a:alpha val="28000"/>
                </a:srgbClr>
              </a:outerShdw>
            </a:effectLst>
            <a:sp3d prstMaterial="metal">
              <a:bevelT w="88900" h="88900"/>
            </a:sp3d>
          </p:spPr>
        </p:pic>
      </p:grpSp>
      <p:sp>
        <p:nvSpPr>
          <p:cNvPr id="3" name="Footer Placeholder 2"/>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3298430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smtClean="0"/>
              <a:t>“DataColumn” Class</a:t>
            </a:r>
          </a:p>
        </p:txBody>
      </p:sp>
      <p:sp>
        <p:nvSpPr>
          <p:cNvPr id="45059" name="Content Placeholder 2"/>
          <p:cNvSpPr>
            <a:spLocks noGrp="1"/>
          </p:cNvSpPr>
          <p:nvPr>
            <p:ph idx="1"/>
          </p:nvPr>
        </p:nvSpPr>
        <p:spPr/>
        <p:txBody>
          <a:bodyPr/>
          <a:lstStyle/>
          <a:p>
            <a:r>
              <a:rPr lang="en-US" altLang="en-US" smtClean="0"/>
              <a:t>The DataColumn class used to for creating a schema for a particular column. It is the basic element for DataTable. The schema is used to define the data type and constraints. You can add DataColumn objects to the DataTableCollection to create the schema of the DataTable</a:t>
            </a:r>
          </a:p>
          <a:p>
            <a:endParaRPr lang="en-US" altLang="en-US" smtClean="0"/>
          </a:p>
        </p:txBody>
      </p:sp>
      <p:pic>
        <p:nvPicPr>
          <p:cNvPr id="4099" name="Picture 3" descr="31"/>
          <p:cNvPicPr>
            <a:picLocks noChangeAspect="1" noChangeArrowheads="1"/>
          </p:cNvPicPr>
          <p:nvPr/>
        </p:nvPicPr>
        <p:blipFill>
          <a:blip r:embed="rId2" cstate="print"/>
          <a:srcRect t="20253"/>
          <a:stretch>
            <a:fillRect/>
          </a:stretch>
        </p:blipFill>
        <p:spPr bwMode="auto">
          <a:xfrm>
            <a:off x="2286001" y="3124200"/>
            <a:ext cx="7826829" cy="263684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13081358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checkerboard(across)">
                                      <p:cBhvr>
                                        <p:cTn id="7"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smtClean="0"/>
              <a:t>“DataRow” Class</a:t>
            </a:r>
          </a:p>
        </p:txBody>
      </p:sp>
      <p:sp>
        <p:nvSpPr>
          <p:cNvPr id="46083" name="Content Placeholder 2"/>
          <p:cNvSpPr>
            <a:spLocks noGrp="1"/>
          </p:cNvSpPr>
          <p:nvPr>
            <p:ph idx="1"/>
          </p:nvPr>
        </p:nvSpPr>
        <p:spPr/>
        <p:txBody>
          <a:bodyPr/>
          <a:lstStyle/>
          <a:p>
            <a:r>
              <a:rPr lang="en-US" altLang="en-US" smtClean="0"/>
              <a:t>The DataRow class represents a row in a DataTable. The object of the class is a basic element of the DataTable. The class is used to insert, update, and delete values in the DataTable.</a:t>
            </a:r>
          </a:p>
          <a:p>
            <a:endParaRPr lang="en-US" altLang="en-US" smtClean="0"/>
          </a:p>
        </p:txBody>
      </p:sp>
      <p:grpSp>
        <p:nvGrpSpPr>
          <p:cNvPr id="2" name="Group 9"/>
          <p:cNvGrpSpPr/>
          <p:nvPr/>
        </p:nvGrpSpPr>
        <p:grpSpPr>
          <a:xfrm>
            <a:off x="2133601" y="2133600"/>
            <a:ext cx="6713237" cy="3429000"/>
            <a:chOff x="1219199" y="1981200"/>
            <a:chExt cx="6713237" cy="3429000"/>
          </a:xfrm>
          <a:scene3d>
            <a:camera prst="orthographicFront">
              <a:rot lat="0" lon="0" rev="0"/>
            </a:camera>
            <a:lightRig rig="contrasting" dir="t">
              <a:rot lat="0" lon="0" rev="1500000"/>
            </a:lightRig>
          </a:scene3d>
        </p:grpSpPr>
        <p:pic>
          <p:nvPicPr>
            <p:cNvPr id="5124" name="Picture 4" descr="33"/>
            <p:cNvPicPr>
              <a:picLocks noChangeAspect="1" noChangeArrowheads="1"/>
            </p:cNvPicPr>
            <p:nvPr/>
          </p:nvPicPr>
          <p:blipFill>
            <a:blip r:embed="rId2" cstate="print"/>
            <a:srcRect/>
            <a:stretch>
              <a:fillRect/>
            </a:stretch>
          </p:blipFill>
          <p:spPr bwMode="auto">
            <a:xfrm>
              <a:off x="1219200" y="1981200"/>
              <a:ext cx="6713236" cy="2066925"/>
            </a:xfrm>
            <a:prstGeom prst="rect">
              <a:avLst/>
            </a:prstGeom>
            <a:noFill/>
            <a:ln>
              <a:noFill/>
            </a:ln>
            <a:effectLst>
              <a:outerShdw blurRad="149987" dist="250190" dir="8460000" algn="ctr">
                <a:srgbClr val="000000">
                  <a:alpha val="28000"/>
                </a:srgbClr>
              </a:outerShdw>
            </a:effectLst>
            <a:sp3d prstMaterial="metal">
              <a:bevelT w="88900" h="88900"/>
            </a:sp3d>
          </p:spPr>
        </p:pic>
        <p:pic>
          <p:nvPicPr>
            <p:cNvPr id="5125" name="Picture 5" descr="34"/>
            <p:cNvPicPr>
              <a:picLocks noChangeAspect="1" noChangeArrowheads="1"/>
            </p:cNvPicPr>
            <p:nvPr/>
          </p:nvPicPr>
          <p:blipFill>
            <a:blip r:embed="rId3" cstate="print"/>
            <a:srcRect/>
            <a:stretch>
              <a:fillRect/>
            </a:stretch>
          </p:blipFill>
          <p:spPr bwMode="auto">
            <a:xfrm>
              <a:off x="1219199" y="4038600"/>
              <a:ext cx="6671732" cy="1371600"/>
            </a:xfrm>
            <a:prstGeom prst="rect">
              <a:avLst/>
            </a:prstGeom>
            <a:noFill/>
            <a:ln>
              <a:noFill/>
            </a:ln>
            <a:effectLst>
              <a:outerShdw blurRad="149987" dist="250190" dir="8460000" algn="ctr">
                <a:srgbClr val="000000">
                  <a:alpha val="28000"/>
                </a:srgbClr>
              </a:outerShdw>
            </a:effectLst>
            <a:sp3d prstMaterial="metal">
              <a:bevelT w="88900" h="88900"/>
            </a:sp3d>
          </p:spPr>
        </p:pic>
      </p:grpSp>
      <p:sp>
        <p:nvSpPr>
          <p:cNvPr id="3" name="Footer Placeholder 2"/>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1429853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en-US" smtClean="0"/>
              <a:t>Summary and Workshop</a:t>
            </a:r>
          </a:p>
        </p:txBody>
      </p:sp>
      <p:sp>
        <p:nvSpPr>
          <p:cNvPr id="47107" name="Content Placeholder 2"/>
          <p:cNvSpPr>
            <a:spLocks noGrp="1"/>
          </p:cNvSpPr>
          <p:nvPr>
            <p:ph idx="1"/>
          </p:nvPr>
        </p:nvSpPr>
        <p:spPr/>
        <p:txBody>
          <a:bodyPr/>
          <a:lstStyle/>
          <a:p>
            <a:r>
              <a:rPr lang="en-US" altLang="en-US" smtClean="0"/>
              <a:t>ADO.NET Architecture</a:t>
            </a:r>
          </a:p>
          <a:p>
            <a:r>
              <a:rPr lang="en-US" altLang="en-US" smtClean="0"/>
              <a:t>.NET Data Providers</a:t>
            </a:r>
          </a:p>
          <a:p>
            <a:r>
              <a:rPr lang="en-US" altLang="en-US" smtClean="0"/>
              <a:t>Data Access Components</a:t>
            </a:r>
          </a:p>
          <a:p>
            <a:pPr lvl="1"/>
            <a:r>
              <a:rPr lang="en-US" altLang="en-US" smtClean="0"/>
              <a:t>Connection object</a:t>
            </a:r>
          </a:p>
          <a:p>
            <a:pPr lvl="1"/>
            <a:r>
              <a:rPr lang="en-US" altLang="en-US" smtClean="0"/>
              <a:t>Command object</a:t>
            </a:r>
          </a:p>
          <a:p>
            <a:pPr lvl="1"/>
            <a:r>
              <a:rPr lang="en-US" altLang="en-US" smtClean="0"/>
              <a:t>DataAdapter object</a:t>
            </a:r>
          </a:p>
          <a:p>
            <a:pPr lvl="1"/>
            <a:r>
              <a:rPr lang="en-US" altLang="en-US" smtClean="0"/>
              <a:t>DataReader object</a:t>
            </a:r>
          </a:p>
          <a:p>
            <a:pPr lvl="1"/>
            <a:r>
              <a:rPr lang="en-US" altLang="en-US" smtClean="0"/>
              <a:t>DataSet object</a:t>
            </a:r>
          </a:p>
          <a:p>
            <a:pPr lvl="1"/>
            <a:r>
              <a:rPr lang="en-US" altLang="en-US" smtClean="0"/>
              <a:t>DataProviders</a:t>
            </a:r>
          </a:p>
        </p:txBody>
      </p:sp>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4033227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Shape 109"/>
        <p:cNvGrpSpPr/>
        <p:nvPr/>
      </p:nvGrpSpPr>
      <p:grpSpPr>
        <a:xfrm>
          <a:off x="0" y="0"/>
          <a:ext cx="0" cy="0"/>
          <a:chOff x="0" y="0"/>
          <a:chExt cx="0" cy="0"/>
        </a:xfrm>
      </p:grpSpPr>
      <p:sp>
        <p:nvSpPr>
          <p:cNvPr id="110" name="Shape 110"/>
          <p:cNvSpPr/>
          <p:nvPr/>
        </p:nvSpPr>
        <p:spPr>
          <a:xfrm>
            <a:off x="2743200" y="1752600"/>
            <a:ext cx="6975460"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smtClean="0">
                <a:solidFill>
                  <a:srgbClr val="3A3838"/>
                </a:solidFill>
                <a:latin typeface="Arial"/>
                <a:ea typeface="Arial"/>
                <a:cs typeface="Arial"/>
                <a:sym typeface="Arial"/>
              </a:rPr>
              <a:t>THANKS </a:t>
            </a:r>
            <a:r>
              <a:rPr lang="en-US" sz="4000" b="1" dirty="0">
                <a:solidFill>
                  <a:srgbClr val="3A3838"/>
                </a:solidFill>
                <a:latin typeface="Arial"/>
                <a:ea typeface="Arial"/>
                <a:cs typeface="Arial"/>
                <a:sym typeface="Arial"/>
              </a:rPr>
              <a:t>FOR </a:t>
            </a:r>
            <a:r>
              <a:rPr lang="en-US" sz="4000" b="1" dirty="0" smtClean="0">
                <a:solidFill>
                  <a:srgbClr val="3A3838"/>
                </a:solidFill>
                <a:latin typeface="Arial"/>
                <a:ea typeface="Arial"/>
                <a:cs typeface="Arial"/>
                <a:sym typeface="Arial"/>
              </a:rPr>
              <a:t>WATCHING </a:t>
            </a:r>
            <a:r>
              <a:rPr lang="en-US" sz="4000" b="1" dirty="0">
                <a:solidFill>
                  <a:srgbClr val="3A3838"/>
                </a:solidFill>
                <a:latin typeface="Arial"/>
                <a:ea typeface="Arial"/>
                <a:cs typeface="Arial"/>
                <a:sym typeface="Arial"/>
              </a:rPr>
              <a:t>!</a:t>
            </a:r>
          </a:p>
        </p:txBody>
      </p:sp>
      <p:sp>
        <p:nvSpPr>
          <p:cNvPr id="2" name="Footer Placeholder 1"/>
          <p:cNvSpPr>
            <a:spLocks noGrp="1"/>
          </p:cNvSpPr>
          <p:nvPr>
            <p:ph type="ftr" idx="11"/>
          </p:nvPr>
        </p:nvSpPr>
        <p:spPr/>
        <p:txBody>
          <a:bodyPr/>
          <a:lstStyle/>
          <a:p>
            <a:r>
              <a:rPr lang="en-US" smtClean="0"/>
              <a:t>Introduction to ADO.NET / Session 04</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z="2800" b="1"/>
              <a:t>ADO.NET Architecture&gt;&gt;What is database?</a:t>
            </a:r>
          </a:p>
        </p:txBody>
      </p:sp>
      <p:sp>
        <p:nvSpPr>
          <p:cNvPr id="17411" name="Content Placeholder 2"/>
          <p:cNvSpPr>
            <a:spLocks noGrp="1"/>
          </p:cNvSpPr>
          <p:nvPr>
            <p:ph idx="1"/>
          </p:nvPr>
        </p:nvSpPr>
        <p:spPr/>
        <p:txBody>
          <a:bodyPr/>
          <a:lstStyle/>
          <a:p>
            <a:r>
              <a:rPr lang="en-US" altLang="en-US" smtClean="0"/>
              <a:t>A database is a collection of related records. The information in the database is stored in such a way that it is easier to access, manage, and update the data. Data from the database can be accessed using any one of the following architectures</a:t>
            </a:r>
          </a:p>
          <a:p>
            <a:pPr lvl="1"/>
            <a:r>
              <a:rPr lang="en-US" altLang="en-US" smtClean="0"/>
              <a:t>Single - tier Architecture</a:t>
            </a:r>
          </a:p>
          <a:p>
            <a:pPr lvl="1"/>
            <a:r>
              <a:rPr lang="en-US" altLang="en-US" smtClean="0"/>
              <a:t>Two - tier Architecture</a:t>
            </a:r>
          </a:p>
          <a:p>
            <a:pPr lvl="1"/>
            <a:r>
              <a:rPr lang="en-US" altLang="en-US" smtClean="0"/>
              <a:t>Three - tier Architecture</a:t>
            </a:r>
          </a:p>
          <a:p>
            <a:endParaRPr lang="en-US" altLang="en-US" smtClean="0"/>
          </a:p>
        </p:txBody>
      </p:sp>
      <p:pic>
        <p:nvPicPr>
          <p:cNvPr id="174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419600"/>
            <a:ext cx="39624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42551295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t>ADO.NET</a:t>
            </a:r>
          </a:p>
        </p:txBody>
      </p:sp>
      <p:sp>
        <p:nvSpPr>
          <p:cNvPr id="18435" name="Content Placeholder 2"/>
          <p:cNvSpPr>
            <a:spLocks noGrp="1"/>
          </p:cNvSpPr>
          <p:nvPr>
            <p:ph idx="1"/>
          </p:nvPr>
        </p:nvSpPr>
        <p:spPr/>
        <p:txBody>
          <a:bodyPr/>
          <a:lstStyle/>
          <a:p>
            <a:r>
              <a:rPr lang="en-US" altLang="en-US" sz="2000"/>
              <a:t>ADO.NET is the data access technology, which allows you to access data residing in various data sources. ADO.NET is a part of the .NET Framework, which means that the technology can be used for all .NET- based application. ADO.NET supports disconnected data architecture. This means, that the connection to the data source is established only when it is required. ADO.NET uses XML to interact with the database</a:t>
            </a:r>
          </a:p>
          <a:p>
            <a:endParaRPr lang="en-US" altLang="en-US" sz="2000"/>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3200401"/>
            <a:ext cx="5865813"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32543423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smtClean="0"/>
              <a:t>Features</a:t>
            </a:r>
          </a:p>
        </p:txBody>
      </p:sp>
      <p:sp>
        <p:nvSpPr>
          <p:cNvPr id="19459" name="Content Placeholder 2"/>
          <p:cNvSpPr>
            <a:spLocks noGrp="1"/>
          </p:cNvSpPr>
          <p:nvPr>
            <p:ph idx="1"/>
          </p:nvPr>
        </p:nvSpPr>
        <p:spPr/>
        <p:txBody>
          <a:bodyPr/>
          <a:lstStyle/>
          <a:p>
            <a:r>
              <a:rPr lang="en-US" altLang="en-US" smtClean="0"/>
              <a:t>Asynchronous Processing</a:t>
            </a:r>
          </a:p>
          <a:p>
            <a:r>
              <a:rPr lang="en-US" altLang="en-US" smtClean="0"/>
              <a:t>Multiple Active Result Sets(MARS)</a:t>
            </a:r>
          </a:p>
          <a:p>
            <a:r>
              <a:rPr lang="en-US" altLang="en-US" smtClean="0"/>
              <a:t>XML Data Support</a:t>
            </a:r>
          </a:p>
          <a:p>
            <a:r>
              <a:rPr lang="en-US" altLang="en-US" smtClean="0"/>
              <a:t>Bulk Copy Operations</a:t>
            </a:r>
          </a:p>
          <a:p>
            <a:r>
              <a:rPr lang="en-US" altLang="en-US" smtClean="0"/>
              <a:t>Batch Processing</a:t>
            </a:r>
          </a:p>
          <a:p>
            <a:r>
              <a:rPr lang="en-US" altLang="en-US" smtClean="0"/>
              <a:t>Tracing</a:t>
            </a:r>
          </a:p>
          <a:p>
            <a:r>
              <a:rPr lang="en-US" altLang="en-US" smtClean="0"/>
              <a:t>Connection Pooling Control</a:t>
            </a:r>
          </a:p>
        </p:txBody>
      </p:sp>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10933386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t>Data Access Architecture</a:t>
            </a:r>
          </a:p>
        </p:txBody>
      </p:sp>
      <p:pic>
        <p:nvPicPr>
          <p:cNvPr id="20483" name="Content Placeholder 6" descr="s.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733801" y="2133601"/>
            <a:ext cx="4429125" cy="2574925"/>
          </a:xfrm>
        </p:spPr>
      </p:pic>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4094749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t>Different Data Access Models</a:t>
            </a:r>
          </a:p>
        </p:txBody>
      </p:sp>
      <p:sp>
        <p:nvSpPr>
          <p:cNvPr id="21507" name="Content Placeholder 2"/>
          <p:cNvSpPr>
            <a:spLocks noGrp="1"/>
          </p:cNvSpPr>
          <p:nvPr>
            <p:ph idx="1"/>
          </p:nvPr>
        </p:nvSpPr>
        <p:spPr/>
        <p:txBody>
          <a:bodyPr/>
          <a:lstStyle/>
          <a:p>
            <a:endParaRPr lang="en-US" altLang="en-US" smtClean="0"/>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209801"/>
            <a:ext cx="480060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3884025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t>Benefits of ADO.NET</a:t>
            </a:r>
          </a:p>
        </p:txBody>
      </p:sp>
      <p:pic>
        <p:nvPicPr>
          <p:cNvPr id="22531" name="Content Placeholder 6" descr="s.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733800" y="1752600"/>
            <a:ext cx="4343400" cy="4343400"/>
          </a:xfrm>
        </p:spPr>
      </p:pic>
      <p:sp>
        <p:nvSpPr>
          <p:cNvPr id="2" name="Footer Placeholder 1"/>
          <p:cNvSpPr>
            <a:spLocks noGrp="1"/>
          </p:cNvSpPr>
          <p:nvPr>
            <p:ph type="ftr" idx="11"/>
          </p:nvPr>
        </p:nvSpPr>
        <p:spPr/>
        <p:txBody>
          <a:bodyPr/>
          <a:lstStyle/>
          <a:p>
            <a:r>
              <a:rPr lang="en-US" smtClean="0"/>
              <a:t>Introduction to ADO.NET / Session 04</a:t>
            </a:r>
            <a:endParaRPr lang="en-US" dirty="0"/>
          </a:p>
        </p:txBody>
      </p:sp>
    </p:spTree>
    <p:extLst>
      <p:ext uri="{BB962C8B-B14F-4D97-AF65-F5344CB8AC3E}">
        <p14:creationId xmlns:p14="http://schemas.microsoft.com/office/powerpoint/2010/main" val="14994798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1018</TotalTime>
  <Words>1191</Words>
  <Application>Microsoft Office PowerPoint</Application>
  <PresentationFormat>Widescreen</PresentationFormat>
  <Paragraphs>169</Paragraphs>
  <Slides>34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Calibri</vt:lpstr>
      <vt:lpstr>Verdana</vt:lpstr>
      <vt:lpstr>Wingdings</vt:lpstr>
      <vt:lpstr>Arial</vt:lpstr>
      <vt:lpstr>Office Theme</vt:lpstr>
      <vt:lpstr>PowerPoint Presentation</vt:lpstr>
      <vt:lpstr>Review</vt:lpstr>
      <vt:lpstr>Introduction to .NET</vt:lpstr>
      <vt:lpstr>ADO.NET Architecture&gt;&gt;What is database?</vt:lpstr>
      <vt:lpstr>ADO.NET</vt:lpstr>
      <vt:lpstr>Features</vt:lpstr>
      <vt:lpstr>Data Access Architecture</vt:lpstr>
      <vt:lpstr>Different Data Access Models</vt:lpstr>
      <vt:lpstr>Benefits of ADO.NET</vt:lpstr>
      <vt:lpstr>Connected and Disconnected</vt:lpstr>
      <vt:lpstr>.NET Data Providers</vt:lpstr>
      <vt:lpstr>“System.Data” Namespace</vt:lpstr>
      <vt:lpstr>Choosing Data Provider</vt:lpstr>
      <vt:lpstr>Data Access Components</vt:lpstr>
      <vt:lpstr>Data Access Components…</vt:lpstr>
      <vt:lpstr>“Connection” Object</vt:lpstr>
      <vt:lpstr>Establish the connection </vt:lpstr>
      <vt:lpstr>Common properties, method and events</vt:lpstr>
      <vt:lpstr>“Command” Object</vt:lpstr>
      <vt:lpstr>“DataAdapter” Object</vt:lpstr>
      <vt:lpstr>Example</vt:lpstr>
      <vt:lpstr>“SqlDataReader” Class</vt:lpstr>
      <vt:lpstr>“DataSet”</vt:lpstr>
      <vt:lpstr>Types of DataSet</vt:lpstr>
      <vt:lpstr>Typed DataSet</vt:lpstr>
      <vt:lpstr>UnTyped DataSet</vt:lpstr>
      <vt:lpstr>Fetching XML Data Using Datasets</vt:lpstr>
      <vt:lpstr>Navigating Records</vt:lpstr>
      <vt:lpstr>“DataTable” Class</vt:lpstr>
      <vt:lpstr>“DataRelation” Class</vt:lpstr>
      <vt:lpstr>“DataColumn” Class</vt:lpstr>
      <vt:lpstr>“DataRow” Class</vt:lpstr>
      <vt:lpstr>Summary and Workshop</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Lại Đức Chung</dc:creator>
  <cp:lastModifiedBy>Lại Đức Chung</cp:lastModifiedBy>
  <cp:revision>254</cp:revision>
  <dcterms:modified xsi:type="dcterms:W3CDTF">2018-05-03T02:43:42Z</dcterms:modified>
</cp:coreProperties>
</file>